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6" r:id="rId2"/>
  </p:sldMasterIdLst>
  <p:notesMasterIdLst>
    <p:notesMasterId r:id="rId18"/>
  </p:notesMasterIdLst>
  <p:sldIdLst>
    <p:sldId id="257" r:id="rId3"/>
    <p:sldId id="273" r:id="rId4"/>
    <p:sldId id="261" r:id="rId5"/>
    <p:sldId id="275" r:id="rId6"/>
    <p:sldId id="263" r:id="rId7"/>
    <p:sldId id="264" r:id="rId8"/>
    <p:sldId id="265" r:id="rId9"/>
    <p:sldId id="278" r:id="rId10"/>
    <p:sldId id="282" r:id="rId11"/>
    <p:sldId id="283" r:id="rId12"/>
    <p:sldId id="291" r:id="rId13"/>
    <p:sldId id="277" r:id="rId14"/>
    <p:sldId id="290" r:id="rId15"/>
    <p:sldId id="268" r:id="rId16"/>
    <p:sldId id="271" r:id="rId17"/>
  </p:sldIdLst>
  <p:sldSz cx="9144000" cy="6858000" type="screen4x3"/>
  <p:notesSz cx="6797675" cy="99282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A3q18ygSXl9z2AxRBPrgeQ==" hashData="lZ6X9lLzSscvBePQqx+CFgl3WzE="/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780A3"/>
    <a:srgbClr val="CC1212"/>
    <a:srgbClr val="B2D2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246"/>
    <p:restoredTop sz="75401" autoAdjust="0"/>
  </p:normalViewPr>
  <p:slideViewPr>
    <p:cSldViewPr>
      <p:cViewPr varScale="1">
        <p:scale>
          <a:sx n="75" d="100"/>
          <a:sy n="75" d="100"/>
        </p:scale>
        <p:origin x="840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90" d="100"/>
        <a:sy n="190" d="100"/>
      </p:scale>
      <p:origin x="0" y="642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D8346B-E919-474D-A562-50828779ABE3}" type="datetimeFigureOut">
              <a:rPr lang="de-DE" smtClean="0"/>
              <a:t>21.05.19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765FB6-F8E0-4FF9-B3A1-D96C1E7B245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3794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81F953-160C-4D55-B006-1F74979EA96C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94706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81F953-160C-4D55-B006-1F74979EA96C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94706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765FB6-F8E0-4FF9-B3A1-D96C1E7B245B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103227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765FB6-F8E0-4FF9-B3A1-D96C1E7B245B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12530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None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765FB6-F8E0-4FF9-B3A1-D96C1E7B245B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36130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81F953-160C-4D55-B006-1F74979EA96C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1390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765FB6-F8E0-4FF9-B3A1-D96C1E7B245B}" type="slidenum">
              <a:rPr lang="de-DE" smtClean="0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36232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765FB6-F8E0-4FF9-B3A1-D96C1E7B245B}" type="slidenum">
              <a:rPr lang="de-DE" smtClean="0"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7113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4F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de-DE" altLang="de-DE">
              <a:solidFill>
                <a:srgbClr val="004F80"/>
              </a:solidFill>
              <a:latin typeface="Neue Praxis" charset="0"/>
            </a:endParaRPr>
          </a:p>
        </p:txBody>
      </p:sp>
      <p:sp>
        <p:nvSpPr>
          <p:cNvPr id="6" name="Text Box 21"/>
          <p:cNvSpPr txBox="1">
            <a:spLocks noChangeArrowheads="1"/>
          </p:cNvSpPr>
          <p:nvPr/>
        </p:nvSpPr>
        <p:spPr bwMode="auto">
          <a:xfrm>
            <a:off x="900113" y="6172214"/>
            <a:ext cx="7593012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de-DE" sz="1600" dirty="0">
              <a:solidFill>
                <a:srgbClr val="FFFFFF"/>
              </a:solidFill>
              <a:latin typeface="BundesSans Office" pitchFamily="34" charset="0"/>
            </a:endParaRPr>
          </a:p>
        </p:txBody>
      </p:sp>
      <p:sp>
        <p:nvSpPr>
          <p:cNvPr id="4114" name="Rectangle 18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899592" y="2844001"/>
            <a:ext cx="5112000" cy="719139"/>
          </a:xfrm>
          <a:prstGeom prst="rect">
            <a:avLst/>
          </a:prstGeom>
        </p:spPr>
        <p:txBody>
          <a:bodyPr/>
          <a:lstStyle>
            <a:lvl1pPr>
              <a:defRPr sz="3300" b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Headline BundesSerif 33 </a:t>
            </a:r>
            <a:r>
              <a:rPr lang="de-DE" dirty="0" err="1"/>
              <a:t>pt</a:t>
            </a:r>
            <a:endParaRPr lang="de-DE" dirty="0"/>
          </a:p>
        </p:txBody>
      </p:sp>
      <p:sp>
        <p:nvSpPr>
          <p:cNvPr id="4115" name="Rectangle 19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899592" y="3717032"/>
            <a:ext cx="5112000" cy="431800"/>
          </a:xfrm>
          <a:prstGeom prst="rect">
            <a:avLst/>
          </a:prstGeom>
        </p:spPr>
        <p:txBody>
          <a:bodyPr tIns="36000" rIns="36000" bIns="36000"/>
          <a:lstStyle>
            <a:lvl1pPr marL="0" indent="0">
              <a:buFont typeface="Wingdings 3" charset="2"/>
              <a:buNone/>
              <a:defRPr sz="2000">
                <a:solidFill>
                  <a:schemeClr val="bg1"/>
                </a:solidFill>
                <a:latin typeface="BundesSans Office" pitchFamily="34" charset="0"/>
              </a:defRPr>
            </a:lvl1pPr>
          </a:lstStyle>
          <a:p>
            <a:r>
              <a:rPr lang="de-DE" dirty="0" err="1"/>
              <a:t>Subline</a:t>
            </a:r>
            <a:r>
              <a:rPr lang="de-DE" dirty="0"/>
              <a:t> </a:t>
            </a:r>
            <a:r>
              <a:rPr lang="de-DE" dirty="0" err="1"/>
              <a:t>BundesSans</a:t>
            </a:r>
            <a:r>
              <a:rPr lang="de-DE" dirty="0"/>
              <a:t> 20pt</a:t>
            </a:r>
          </a:p>
        </p:txBody>
      </p:sp>
      <p:sp>
        <p:nvSpPr>
          <p:cNvPr id="10" name="Fußzeilenplatzhalter 5"/>
          <p:cNvSpPr>
            <a:spLocks noGrp="1"/>
          </p:cNvSpPr>
          <p:nvPr>
            <p:ph type="ftr" sz="quarter" idx="10"/>
          </p:nvPr>
        </p:nvSpPr>
        <p:spPr>
          <a:xfrm>
            <a:off x="5760000" y="6309320"/>
            <a:ext cx="2895600" cy="365125"/>
          </a:xfrm>
        </p:spPr>
        <p:txBody>
          <a:bodyPr/>
          <a:lstStyle>
            <a:lvl1pPr algn="r">
              <a:defRPr/>
            </a:lvl1pPr>
          </a:lstStyle>
          <a:p>
            <a:r>
              <a:rPr lang="de-DE">
                <a:solidFill>
                  <a:srgbClr val="000000">
                    <a:tint val="75000"/>
                  </a:srgbClr>
                </a:solidFill>
              </a:rPr>
              <a:t>xyz</a:t>
            </a:r>
            <a:endParaRPr lang="de-DE" dirty="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9" name="Rectangle 14"/>
          <p:cNvSpPr>
            <a:spLocks noChangeArrowheads="1"/>
          </p:cNvSpPr>
          <p:nvPr userDrawn="1"/>
        </p:nvSpPr>
        <p:spPr bwMode="auto">
          <a:xfrm>
            <a:off x="146050" y="179389"/>
            <a:ext cx="8839200" cy="142540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de-DE" altLang="de-DE">
              <a:solidFill>
                <a:srgbClr val="004F80"/>
              </a:solidFill>
              <a:latin typeface="Neue Praxis" charset="0"/>
            </a:endParaRPr>
          </a:p>
        </p:txBody>
      </p:sp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00" y="201600"/>
            <a:ext cx="1587600" cy="131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6898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/>
          <p:cNvCxnSpPr/>
          <p:nvPr userDrawn="1"/>
        </p:nvCxnSpPr>
        <p:spPr>
          <a:xfrm>
            <a:off x="0" y="1124744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/>
          <p:cNvCxnSpPr/>
          <p:nvPr userDrawn="1"/>
        </p:nvCxnSpPr>
        <p:spPr>
          <a:xfrm>
            <a:off x="3157" y="6597352"/>
            <a:ext cx="9144000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2" descr="Picture 22"/>
          <p:cNvPicPr>
            <a:picLocks noChangeAspect="1"/>
          </p:cNvPicPr>
          <p:nvPr userDrawn="1"/>
        </p:nvPicPr>
        <p:blipFill>
          <a:blip r:embed="rId2">
            <a:extLst/>
          </a:blip>
          <a:srcRect t="23789" b="33730"/>
          <a:stretch>
            <a:fillRect/>
          </a:stretch>
        </p:blipFill>
        <p:spPr>
          <a:xfrm>
            <a:off x="81865" y="7597"/>
            <a:ext cx="2174661" cy="1021136"/>
          </a:xfrm>
          <a:prstGeom prst="rect">
            <a:avLst/>
          </a:prstGeom>
          <a:ln w="12700">
            <a:miter lim="400000"/>
          </a:ln>
        </p:spPr>
      </p:pic>
      <p:cxnSp>
        <p:nvCxnSpPr>
          <p:cNvPr id="3" name="Gerade Verbindung 2"/>
          <p:cNvCxnSpPr/>
          <p:nvPr userDrawn="1"/>
        </p:nvCxnSpPr>
        <p:spPr>
          <a:xfrm>
            <a:off x="8316416" y="6700553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7270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\\iuk.bund.de\LokSync\Sync$\Kay.ronny\APdata\Desktop\BMWi_EnEffi_KeyVis_RGB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44624"/>
            <a:ext cx="1440160" cy="1111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Gerade Verbindung 7"/>
          <p:cNvCxnSpPr/>
          <p:nvPr userDrawn="1"/>
        </p:nvCxnSpPr>
        <p:spPr>
          <a:xfrm>
            <a:off x="0" y="1124744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2" descr="Picture 22"/>
          <p:cNvPicPr>
            <a:picLocks noChangeAspect="1"/>
          </p:cNvPicPr>
          <p:nvPr userDrawn="1"/>
        </p:nvPicPr>
        <p:blipFill>
          <a:blip r:embed="rId3">
            <a:extLst/>
          </a:blip>
          <a:srcRect t="23789" b="33730"/>
          <a:stretch>
            <a:fillRect/>
          </a:stretch>
        </p:blipFill>
        <p:spPr>
          <a:xfrm>
            <a:off x="81865" y="7597"/>
            <a:ext cx="2174661" cy="1021136"/>
          </a:xfrm>
          <a:prstGeom prst="rect">
            <a:avLst/>
          </a:prstGeom>
          <a:ln w="12700">
            <a:miter lim="400000"/>
          </a:ln>
        </p:spPr>
      </p:pic>
      <p:cxnSp>
        <p:nvCxnSpPr>
          <p:cNvPr id="19" name="Gerade Verbindung 18"/>
          <p:cNvCxnSpPr/>
          <p:nvPr userDrawn="1"/>
        </p:nvCxnSpPr>
        <p:spPr>
          <a:xfrm>
            <a:off x="3157" y="6597352"/>
            <a:ext cx="9144000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 18"/>
          <p:cNvSpPr>
            <a:spLocks noGrp="1"/>
          </p:cNvSpPr>
          <p:nvPr userDrawn="1"/>
        </p:nvSpPr>
        <p:spPr bwMode="auto">
          <a:xfrm>
            <a:off x="8522718" y="6597352"/>
            <a:ext cx="585787" cy="15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0" sz="900" b="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1C7A7210-C8A8-4BFC-833E-EA7F469E5FAE}" type="slidenum">
              <a:rPr lang="en-US" altLang="de-DE" sz="10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pPr>
                <a:defRPr/>
              </a:pPr>
              <a:t>‹Nr.›</a:t>
            </a:fld>
            <a:endParaRPr lang="en-US" altLang="de-DE" sz="1000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2" name="Gerade Verbindung 21"/>
          <p:cNvCxnSpPr/>
          <p:nvPr userDrawn="1"/>
        </p:nvCxnSpPr>
        <p:spPr>
          <a:xfrm>
            <a:off x="8316416" y="670055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 Verbindung 22"/>
          <p:cNvCxnSpPr/>
          <p:nvPr userDrawn="1"/>
        </p:nvCxnSpPr>
        <p:spPr>
          <a:xfrm>
            <a:off x="8388424" y="6645373"/>
            <a:ext cx="0" cy="14400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26758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\\iuk.bund.de\LokSync\Sync$\Kay.ronny\APdata\Desktop\BMWi_EnEffi_KeyVis_RGB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6030" y="44624"/>
            <a:ext cx="1448418" cy="1118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Gerade Verbindung 7"/>
          <p:cNvCxnSpPr/>
          <p:nvPr userDrawn="1"/>
        </p:nvCxnSpPr>
        <p:spPr>
          <a:xfrm>
            <a:off x="0" y="1124744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22" descr="Picture 22"/>
          <p:cNvPicPr>
            <a:picLocks noChangeAspect="1"/>
          </p:cNvPicPr>
          <p:nvPr userDrawn="1"/>
        </p:nvPicPr>
        <p:blipFill>
          <a:blip r:embed="rId3">
            <a:extLst/>
          </a:blip>
          <a:srcRect t="23789" b="33730"/>
          <a:stretch>
            <a:fillRect/>
          </a:stretch>
        </p:blipFill>
        <p:spPr>
          <a:xfrm>
            <a:off x="81865" y="7597"/>
            <a:ext cx="2174661" cy="1021136"/>
          </a:xfrm>
          <a:prstGeom prst="rect">
            <a:avLst/>
          </a:prstGeom>
          <a:ln w="12700">
            <a:miter lim="400000"/>
          </a:ln>
        </p:spPr>
      </p:pic>
      <p:cxnSp>
        <p:nvCxnSpPr>
          <p:cNvPr id="15" name="Gerade Verbindung 14"/>
          <p:cNvCxnSpPr/>
          <p:nvPr userDrawn="1"/>
        </p:nvCxnSpPr>
        <p:spPr>
          <a:xfrm>
            <a:off x="3157" y="6597352"/>
            <a:ext cx="9144000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 18"/>
          <p:cNvSpPr>
            <a:spLocks noGrp="1"/>
          </p:cNvSpPr>
          <p:nvPr userDrawn="1"/>
        </p:nvSpPr>
        <p:spPr bwMode="auto">
          <a:xfrm>
            <a:off x="8522718" y="6597352"/>
            <a:ext cx="585787" cy="15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0" sz="900" b="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1C7A7210-C8A8-4BFC-833E-EA7F469E5FAE}" type="slidenum">
              <a:rPr lang="en-US" altLang="de-DE" sz="10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pPr>
                <a:defRPr/>
              </a:pPr>
              <a:t>‹Nr.›</a:t>
            </a:fld>
            <a:endParaRPr lang="en-US" altLang="de-DE" sz="1000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" name="Gerade Verbindung 17"/>
          <p:cNvCxnSpPr/>
          <p:nvPr userDrawn="1"/>
        </p:nvCxnSpPr>
        <p:spPr>
          <a:xfrm>
            <a:off x="8316416" y="670055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18"/>
          <p:cNvCxnSpPr/>
          <p:nvPr userDrawn="1"/>
        </p:nvCxnSpPr>
        <p:spPr>
          <a:xfrm>
            <a:off x="8388424" y="6645373"/>
            <a:ext cx="0" cy="14400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7626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mit Zusatz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4F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de-DE" altLang="de-DE">
              <a:solidFill>
                <a:srgbClr val="004F80"/>
              </a:solidFill>
              <a:latin typeface="Neue Praxis" charset="0"/>
            </a:endParaRPr>
          </a:p>
        </p:txBody>
      </p:sp>
      <p:sp>
        <p:nvSpPr>
          <p:cNvPr id="6" name="Text Box 21"/>
          <p:cNvSpPr txBox="1">
            <a:spLocks noChangeArrowheads="1"/>
          </p:cNvSpPr>
          <p:nvPr/>
        </p:nvSpPr>
        <p:spPr bwMode="auto">
          <a:xfrm>
            <a:off x="900113" y="6172214"/>
            <a:ext cx="7593012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de-DE" sz="1600" dirty="0">
              <a:solidFill>
                <a:srgbClr val="FFFFFF"/>
              </a:solidFill>
              <a:latin typeface="BundesSans Office" pitchFamily="34" charset="0"/>
            </a:endParaRPr>
          </a:p>
        </p:txBody>
      </p:sp>
      <p:sp>
        <p:nvSpPr>
          <p:cNvPr id="4114" name="Rectangle 18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899592" y="2844001"/>
            <a:ext cx="5112000" cy="719139"/>
          </a:xfrm>
          <a:prstGeom prst="rect">
            <a:avLst/>
          </a:prstGeom>
        </p:spPr>
        <p:txBody>
          <a:bodyPr/>
          <a:lstStyle>
            <a:lvl1pPr>
              <a:defRPr sz="3300" b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Headline BundesSerif 33 </a:t>
            </a:r>
            <a:r>
              <a:rPr lang="de-DE" dirty="0" err="1"/>
              <a:t>pt</a:t>
            </a:r>
            <a:endParaRPr lang="de-DE" dirty="0"/>
          </a:p>
        </p:txBody>
      </p:sp>
      <p:sp>
        <p:nvSpPr>
          <p:cNvPr id="4115" name="Rectangle 19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899592" y="3717032"/>
            <a:ext cx="5112000" cy="431800"/>
          </a:xfrm>
          <a:prstGeom prst="rect">
            <a:avLst/>
          </a:prstGeom>
        </p:spPr>
        <p:txBody>
          <a:bodyPr tIns="36000" rIns="36000" bIns="36000"/>
          <a:lstStyle>
            <a:lvl1pPr marL="0" indent="0">
              <a:buFont typeface="Wingdings 3" charset="2"/>
              <a:buNone/>
              <a:defRPr sz="2000">
                <a:solidFill>
                  <a:schemeClr val="bg1"/>
                </a:solidFill>
                <a:latin typeface="BundesSans Office" pitchFamily="34" charset="0"/>
              </a:defRPr>
            </a:lvl1pPr>
          </a:lstStyle>
          <a:p>
            <a:r>
              <a:rPr lang="de-DE" dirty="0" err="1"/>
              <a:t>Subline</a:t>
            </a:r>
            <a:r>
              <a:rPr lang="de-DE" dirty="0"/>
              <a:t> </a:t>
            </a:r>
            <a:r>
              <a:rPr lang="de-DE" dirty="0" err="1"/>
              <a:t>BundesSans</a:t>
            </a:r>
            <a:r>
              <a:rPr lang="de-DE" dirty="0"/>
              <a:t> 20pt</a:t>
            </a:r>
          </a:p>
        </p:txBody>
      </p:sp>
      <p:sp>
        <p:nvSpPr>
          <p:cNvPr id="12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5760000" y="6309320"/>
            <a:ext cx="2895600" cy="365125"/>
          </a:xfrm>
        </p:spPr>
        <p:txBody>
          <a:bodyPr/>
          <a:lstStyle>
            <a:lvl1pPr algn="r">
              <a:defRPr/>
            </a:lvl1pPr>
          </a:lstStyle>
          <a:p>
            <a:r>
              <a:rPr lang="de-DE">
                <a:solidFill>
                  <a:srgbClr val="000000">
                    <a:tint val="75000"/>
                  </a:srgbClr>
                </a:solidFill>
              </a:rPr>
              <a:t>xyz</a:t>
            </a:r>
            <a:endParaRPr lang="de-DE" dirty="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1" name="Rectangle 14"/>
          <p:cNvSpPr>
            <a:spLocks noChangeArrowheads="1"/>
          </p:cNvSpPr>
          <p:nvPr userDrawn="1"/>
        </p:nvSpPr>
        <p:spPr bwMode="auto">
          <a:xfrm>
            <a:off x="146050" y="179389"/>
            <a:ext cx="8839200" cy="142540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de-DE" altLang="de-DE">
              <a:solidFill>
                <a:srgbClr val="004F80"/>
              </a:solidFill>
              <a:latin typeface="Neue Praxis" charset="0"/>
            </a:endParaRPr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0" hasCustomPrompt="1"/>
          </p:nvPr>
        </p:nvSpPr>
        <p:spPr>
          <a:xfrm>
            <a:off x="7092280" y="513933"/>
            <a:ext cx="1357200" cy="514800"/>
          </a:xfrm>
          <a:prstGeom prst="rect">
            <a:avLst/>
          </a:prstGeom>
        </p:spPr>
        <p:txBody>
          <a:bodyPr/>
          <a:lstStyle>
            <a:lvl1pPr>
              <a:buNone/>
              <a:defRPr sz="1800" baseline="0">
                <a:latin typeface="BundesSans Office"/>
              </a:defRPr>
            </a:lvl1pPr>
          </a:lstStyle>
          <a:p>
            <a:r>
              <a:rPr lang="de-DE" dirty="0"/>
              <a:t>Zusatzlogo </a:t>
            </a:r>
          </a:p>
        </p:txBody>
      </p:sp>
      <p:pic>
        <p:nvPicPr>
          <p:cNvPr id="14" name="Grafik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00" y="201600"/>
            <a:ext cx="1587600" cy="131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1725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5" name="Rectangle 19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67544" y="1628800"/>
            <a:ext cx="8172000" cy="4104456"/>
          </a:xfrm>
          <a:prstGeom prst="rect">
            <a:avLst/>
          </a:prstGeom>
        </p:spPr>
        <p:txBody>
          <a:bodyPr tIns="36000" rIns="36000" bIns="36000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4F80"/>
              </a:buClr>
              <a:buSzPct val="80000"/>
              <a:buFont typeface="Arial" pitchFamily="34" charset="0"/>
              <a:buNone/>
              <a:tabLst/>
              <a:defRPr lang="de-DE" sz="2000" b="0" baseline="0" smtClean="0">
                <a:solidFill>
                  <a:srgbClr val="004F80"/>
                </a:solidFill>
                <a:latin typeface="BundesSans Office"/>
              </a:defRPr>
            </a:lvl1pPr>
          </a:lstStyle>
          <a:p>
            <a:r>
              <a:rPr lang="de-DE" dirty="0"/>
              <a:t>Standard-Fließtext: </a:t>
            </a:r>
            <a:r>
              <a:rPr lang="de-DE" dirty="0" err="1"/>
              <a:t>BundesSans</a:t>
            </a:r>
            <a:r>
              <a:rPr lang="de-DE" dirty="0"/>
              <a:t> Office Regular 20 </a:t>
            </a:r>
            <a:r>
              <a:rPr lang="de-DE" dirty="0" err="1"/>
              <a:t>pt</a:t>
            </a:r>
            <a:r>
              <a:rPr lang="de-DE" dirty="0"/>
              <a:t> (wenn nötig: bis min. 16 </a:t>
            </a:r>
            <a:r>
              <a:rPr lang="de-DE" dirty="0" err="1"/>
              <a:t>pt</a:t>
            </a:r>
            <a:r>
              <a:rPr lang="de-DE" dirty="0"/>
              <a:t> verkleinern); Zwischenheadlines und Hervorhebungen fett</a:t>
            </a:r>
          </a:p>
          <a:p>
            <a:endParaRPr lang="de-DE" dirty="0"/>
          </a:p>
        </p:txBody>
      </p:sp>
      <p:sp>
        <p:nvSpPr>
          <p:cNvPr id="4114" name="Rectangle 18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67544" y="476672"/>
            <a:ext cx="5760000" cy="980728"/>
          </a:xfrm>
          <a:prstGeom prst="rect">
            <a:avLst/>
          </a:prstGeom>
        </p:spPr>
        <p:txBody>
          <a:bodyPr/>
          <a:lstStyle>
            <a:lvl1pPr>
              <a:lnSpc>
                <a:spcPts val="3500"/>
              </a:lnSpc>
              <a:defRPr sz="3000" b="0">
                <a:solidFill>
                  <a:srgbClr val="004F80"/>
                </a:solidFill>
              </a:defRPr>
            </a:lvl1pPr>
          </a:lstStyle>
          <a:p>
            <a:r>
              <a:rPr lang="de-DE" dirty="0"/>
              <a:t>Headline BundesSerif 30 </a:t>
            </a:r>
            <a:r>
              <a:rPr lang="de-DE" dirty="0" err="1"/>
              <a:t>pt</a:t>
            </a:r>
            <a:r>
              <a:rPr lang="de-DE" dirty="0"/>
              <a:t>;</a:t>
            </a:r>
            <a:br>
              <a:rPr lang="de-DE" dirty="0"/>
            </a:br>
            <a:r>
              <a:rPr lang="de-DE" dirty="0"/>
              <a:t>max. zweizeilig</a:t>
            </a:r>
            <a:br>
              <a:rPr lang="de-DE" dirty="0"/>
            </a:br>
            <a:br>
              <a:rPr lang="de-DE" dirty="0"/>
            </a:b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0"/>
          </p:nvPr>
        </p:nvSpPr>
        <p:spPr>
          <a:xfrm>
            <a:off x="5760000" y="6309320"/>
            <a:ext cx="2895600" cy="365125"/>
          </a:xfrm>
        </p:spPr>
        <p:txBody>
          <a:bodyPr/>
          <a:lstStyle>
            <a:lvl1pPr algn="r">
              <a:defRPr/>
            </a:lvl1pPr>
          </a:lstStyle>
          <a:p>
            <a:r>
              <a:rPr lang="de-DE">
                <a:solidFill>
                  <a:srgbClr val="000000">
                    <a:tint val="75000"/>
                  </a:srgbClr>
                </a:solidFill>
              </a:rPr>
              <a:t>xyz</a:t>
            </a:r>
            <a:endParaRPr lang="de-DE" dirty="0">
              <a:solidFill>
                <a:srgbClr val="000000">
                  <a:tint val="75000"/>
                </a:srgbClr>
              </a:solidFill>
            </a:endParaRPr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5" y="5827200"/>
            <a:ext cx="1238677" cy="102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1881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und 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4" name="Rectangle 18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67544" y="476672"/>
            <a:ext cx="5760000" cy="980728"/>
          </a:xfrm>
          <a:prstGeom prst="rect">
            <a:avLst/>
          </a:prstGeom>
        </p:spPr>
        <p:txBody>
          <a:bodyPr/>
          <a:lstStyle>
            <a:lvl1pPr>
              <a:lnSpc>
                <a:spcPts val="3500"/>
              </a:lnSpc>
              <a:defRPr sz="3000" b="0">
                <a:solidFill>
                  <a:srgbClr val="004F80"/>
                </a:solidFill>
              </a:defRPr>
            </a:lvl1pPr>
          </a:lstStyle>
          <a:p>
            <a:r>
              <a:rPr lang="de-DE" dirty="0"/>
              <a:t>Headline BundesSerif 30 </a:t>
            </a:r>
            <a:r>
              <a:rPr lang="de-DE" dirty="0" err="1"/>
              <a:t>pt</a:t>
            </a:r>
            <a:r>
              <a:rPr lang="de-DE" dirty="0"/>
              <a:t>;</a:t>
            </a:r>
            <a:br>
              <a:rPr lang="de-DE" dirty="0"/>
            </a:br>
            <a:r>
              <a:rPr lang="de-DE" dirty="0"/>
              <a:t>max. zweizeilig</a:t>
            </a:r>
            <a:br>
              <a:rPr lang="de-DE" dirty="0"/>
            </a:br>
            <a:br>
              <a:rPr lang="de-DE" dirty="0"/>
            </a:b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1" hasCustomPrompt="1"/>
          </p:nvPr>
        </p:nvSpPr>
        <p:spPr>
          <a:xfrm>
            <a:off x="468313" y="1628800"/>
            <a:ext cx="8172000" cy="4103688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4F80"/>
              </a:buClr>
              <a:buSzPct val="80000"/>
              <a:buFont typeface="Wingdings" pitchFamily="2" charset="2"/>
              <a:buNone/>
              <a:tabLst/>
              <a:defRPr sz="2000">
                <a:latin typeface="BundesSans Office"/>
              </a:defRPr>
            </a:lvl1pPr>
            <a:lvl2pPr marL="361950" indent="-192088" algn="l">
              <a:buFont typeface="Arial" pitchFamily="34" charset="0"/>
              <a:buChar char="•"/>
              <a:defRPr sz="1800">
                <a:latin typeface="BundesSans Office"/>
              </a:defRPr>
            </a:lvl2pPr>
            <a:lvl3pPr marL="711200" indent="-284163" algn="l">
              <a:buFont typeface="Arial" pitchFamily="34" charset="0"/>
              <a:buChar char="•"/>
              <a:tabLst/>
              <a:defRPr sz="1800">
                <a:latin typeface="BundesSans Office"/>
              </a:defRPr>
            </a:lvl3pPr>
            <a:lvl4pPr marL="714375" indent="131763" algn="l">
              <a:buFont typeface="Arial" pitchFamily="34" charset="0"/>
              <a:buChar char="•"/>
              <a:defRPr>
                <a:latin typeface="BundesSans Office"/>
              </a:defRPr>
            </a:lvl4pPr>
            <a:lvl5pPr marL="1160463" indent="-228600" algn="l">
              <a:buFont typeface="Arial" pitchFamily="34" charset="0"/>
              <a:buChar char="•"/>
              <a:defRPr baseline="0">
                <a:latin typeface="BundesSans Office"/>
              </a:defRPr>
            </a:lvl5pPr>
            <a:lvl6pPr marL="1436688" indent="-228600" algn="l">
              <a:buFont typeface="Arial" pitchFamily="34" charset="0"/>
              <a:buChar char="•"/>
              <a:defRPr>
                <a:solidFill>
                  <a:srgbClr val="004F80"/>
                </a:solidFill>
                <a:latin typeface="BundesSans Office"/>
              </a:defRPr>
            </a:lvl6pPr>
            <a:lvl7pPr marL="1704975" indent="-171450" algn="l">
              <a:defRPr baseline="0">
                <a:solidFill>
                  <a:srgbClr val="004F80"/>
                </a:solidFill>
                <a:latin typeface="BundesSans Office"/>
              </a:defRPr>
            </a:lvl7pPr>
          </a:lstStyle>
          <a:p>
            <a:r>
              <a:rPr lang="de-DE" dirty="0"/>
              <a:t>Standard-Fließtext: </a:t>
            </a:r>
            <a:r>
              <a:rPr lang="de-DE" dirty="0" err="1"/>
              <a:t>BundesSans</a:t>
            </a:r>
            <a:r>
              <a:rPr lang="de-DE" dirty="0"/>
              <a:t> Office Regular 20 </a:t>
            </a:r>
            <a:r>
              <a:rPr lang="de-DE" dirty="0" err="1"/>
              <a:t>pt</a:t>
            </a:r>
            <a:r>
              <a:rPr lang="de-DE" dirty="0"/>
              <a:t> (wenn nötig: bis min. 16 </a:t>
            </a:r>
            <a:r>
              <a:rPr lang="de-DE" dirty="0" err="1"/>
              <a:t>pt</a:t>
            </a:r>
            <a:r>
              <a:rPr lang="de-DE" dirty="0"/>
              <a:t> verkleinern); Aufzählungen über Menüleiste starten</a:t>
            </a:r>
          </a:p>
          <a:p>
            <a:pPr lvl="1"/>
            <a:r>
              <a:rPr lang="de-DE" dirty="0"/>
              <a:t>Erste Ebene</a:t>
            </a:r>
          </a:p>
          <a:p>
            <a:pPr lvl="2"/>
            <a:r>
              <a:rPr lang="de-DE" dirty="0"/>
              <a:t>Zweite Ebene</a:t>
            </a:r>
          </a:p>
          <a:p>
            <a:pPr lvl="3"/>
            <a:r>
              <a:rPr lang="de-DE" dirty="0"/>
              <a:t>Dritte Ebene</a:t>
            </a:r>
          </a:p>
          <a:p>
            <a:pPr lvl="4"/>
            <a:r>
              <a:rPr lang="de-DE" dirty="0"/>
              <a:t>Vierte Ebene</a:t>
            </a:r>
          </a:p>
          <a:p>
            <a:pPr lvl="5"/>
            <a:r>
              <a:rPr lang="de-DE" dirty="0"/>
              <a:t>Fünfte Ebene</a:t>
            </a:r>
          </a:p>
          <a:p>
            <a:pPr lvl="6"/>
            <a:r>
              <a:rPr lang="de-DE" dirty="0"/>
              <a:t>Sechste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0"/>
          </p:nvPr>
        </p:nvSpPr>
        <p:spPr>
          <a:xfrm>
            <a:off x="5760000" y="6309320"/>
            <a:ext cx="2895600" cy="365125"/>
          </a:xfrm>
        </p:spPr>
        <p:txBody>
          <a:bodyPr/>
          <a:lstStyle/>
          <a:p>
            <a:r>
              <a:rPr lang="de-DE">
                <a:solidFill>
                  <a:srgbClr val="000000">
                    <a:tint val="75000"/>
                  </a:srgbClr>
                </a:solidFill>
              </a:rPr>
              <a:t>xyz</a:t>
            </a:r>
            <a:endParaRPr lang="de-DE" dirty="0">
              <a:solidFill>
                <a:srgbClr val="000000">
                  <a:tint val="75000"/>
                </a:srgbClr>
              </a:solidFill>
            </a:endParaRPr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5" y="5827200"/>
            <a:ext cx="1238677" cy="102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184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4" name="Rectangle 18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67544" y="476672"/>
            <a:ext cx="5760000" cy="980728"/>
          </a:xfrm>
          <a:prstGeom prst="rect">
            <a:avLst/>
          </a:prstGeom>
        </p:spPr>
        <p:txBody>
          <a:bodyPr/>
          <a:lstStyle>
            <a:lvl1pPr>
              <a:lnSpc>
                <a:spcPts val="3500"/>
              </a:lnSpc>
              <a:defRPr sz="3000" b="0">
                <a:solidFill>
                  <a:srgbClr val="004F80"/>
                </a:solidFill>
              </a:defRPr>
            </a:lvl1pPr>
          </a:lstStyle>
          <a:p>
            <a:r>
              <a:rPr lang="de-DE" dirty="0"/>
              <a:t>Headline BundesSerif 30 </a:t>
            </a:r>
            <a:r>
              <a:rPr lang="de-DE" dirty="0" err="1"/>
              <a:t>pt</a:t>
            </a:r>
            <a:r>
              <a:rPr lang="de-DE" dirty="0"/>
              <a:t>;</a:t>
            </a:r>
            <a:br>
              <a:rPr lang="de-DE" dirty="0"/>
            </a:br>
            <a:r>
              <a:rPr lang="de-DE" dirty="0"/>
              <a:t>max. zweizeilig </a:t>
            </a:r>
            <a:br>
              <a:rPr lang="de-DE" dirty="0"/>
            </a:br>
            <a:br>
              <a:rPr lang="de-DE" dirty="0"/>
            </a:b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idx="1" hasCustomPrompt="1"/>
          </p:nvPr>
        </p:nvSpPr>
        <p:spPr bwMode="auto">
          <a:xfrm>
            <a:off x="467544" y="1628800"/>
            <a:ext cx="8172000" cy="4198400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180975" indent="-180975">
              <a:buFont typeface="Arial" pitchFamily="34" charset="0"/>
              <a:buChar char="•"/>
              <a:defRPr sz="2000" baseline="0">
                <a:solidFill>
                  <a:srgbClr val="004F80"/>
                </a:solidFill>
                <a:latin typeface="BundesSans Office"/>
              </a:defRPr>
            </a:lvl1pPr>
            <a:lvl2pPr marL="539750" indent="-284163">
              <a:buFont typeface="Arial" pitchFamily="34" charset="0"/>
              <a:buChar char="•"/>
              <a:defRPr sz="1800" baseline="0">
                <a:solidFill>
                  <a:srgbClr val="004F80"/>
                </a:solidFill>
                <a:latin typeface="BundesSans Office"/>
              </a:defRPr>
            </a:lvl2pPr>
            <a:lvl3pPr marL="892175" indent="-284163">
              <a:buFont typeface="Arial" pitchFamily="34" charset="0"/>
              <a:buChar char="•"/>
              <a:defRPr sz="1800">
                <a:solidFill>
                  <a:srgbClr val="004F80"/>
                </a:solidFill>
                <a:latin typeface="BundesSans Office"/>
              </a:defRPr>
            </a:lvl3pPr>
            <a:lvl4pPr marL="1160463" indent="-228600">
              <a:buFont typeface="Arial" pitchFamily="34" charset="0"/>
              <a:buChar char="•"/>
              <a:defRPr sz="1600">
                <a:solidFill>
                  <a:srgbClr val="004F80"/>
                </a:solidFill>
                <a:latin typeface="BundesSans Office"/>
              </a:defRPr>
            </a:lvl4pPr>
            <a:lvl5pPr marL="1436688" indent="-228600">
              <a:buFont typeface="Arial" pitchFamily="34" charset="0"/>
              <a:buChar char="•"/>
              <a:defRPr sz="1600">
                <a:solidFill>
                  <a:srgbClr val="004F80"/>
                </a:solidFill>
                <a:latin typeface="BundesSans Office"/>
              </a:defRPr>
            </a:lvl5pPr>
            <a:lvl6pPr marL="1703388" indent="-228600">
              <a:defRPr>
                <a:solidFill>
                  <a:srgbClr val="004F80"/>
                </a:solidFill>
                <a:latin typeface="BundesSans Office"/>
              </a:defRPr>
            </a:lvl6pPr>
            <a:lvl7pPr marL="1970088" indent="-228600">
              <a:defRPr sz="1400">
                <a:solidFill>
                  <a:srgbClr val="004F80"/>
                </a:solidFill>
              </a:defRPr>
            </a:lvl7pPr>
          </a:lstStyle>
          <a:p>
            <a:pPr lvl="0"/>
            <a:r>
              <a:rPr lang="de-DE" noProof="0" dirty="0"/>
              <a:t>Aufzählungen </a:t>
            </a:r>
            <a:r>
              <a:rPr lang="de-DE" noProof="0" dirty="0" err="1"/>
              <a:t>BundesSans</a:t>
            </a:r>
            <a:r>
              <a:rPr lang="de-DE" noProof="0" dirty="0"/>
              <a:t>; beginnend bei 20 </a:t>
            </a:r>
            <a:r>
              <a:rPr lang="de-DE" noProof="0" dirty="0" err="1"/>
              <a:t>pt</a:t>
            </a:r>
            <a:endParaRPr lang="de-DE" noProof="0" dirty="0"/>
          </a:p>
          <a:p>
            <a:pPr lvl="1"/>
            <a:r>
              <a:rPr lang="de-DE" noProof="0" dirty="0"/>
              <a:t>Zweite Ebene</a:t>
            </a:r>
          </a:p>
          <a:p>
            <a:pPr lvl="2"/>
            <a:r>
              <a:rPr lang="de-DE" noProof="0" dirty="0"/>
              <a:t>Dritte Ebene</a:t>
            </a:r>
          </a:p>
          <a:p>
            <a:pPr lvl="3"/>
            <a:r>
              <a:rPr lang="de-DE" noProof="0" dirty="0"/>
              <a:t>Vierte Ebene</a:t>
            </a:r>
          </a:p>
          <a:p>
            <a:pPr lvl="4"/>
            <a:r>
              <a:rPr lang="de-DE" noProof="0" dirty="0"/>
              <a:t>Fünfte Ebene</a:t>
            </a:r>
          </a:p>
          <a:p>
            <a:pPr lvl="5"/>
            <a:r>
              <a:rPr lang="de-DE" noProof="0" dirty="0">
                <a:latin typeface="BundesSans Office"/>
              </a:rPr>
              <a:t>Sechste Ebene</a:t>
            </a:r>
          </a:p>
          <a:p>
            <a:pPr lvl="6"/>
            <a:r>
              <a:rPr lang="de-DE" sz="1400" noProof="0" dirty="0">
                <a:latin typeface="BundesSans Office"/>
              </a:rPr>
              <a:t>Siebte Ebene</a:t>
            </a:r>
            <a:endParaRPr lang="de-DE" noProof="0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0"/>
          </p:nvPr>
        </p:nvSpPr>
        <p:spPr>
          <a:xfrm>
            <a:off x="5760000" y="6309320"/>
            <a:ext cx="2895600" cy="365125"/>
          </a:xfrm>
        </p:spPr>
        <p:txBody>
          <a:bodyPr/>
          <a:lstStyle/>
          <a:p>
            <a:r>
              <a:rPr lang="de-DE">
                <a:solidFill>
                  <a:srgbClr val="000000">
                    <a:tint val="75000"/>
                  </a:srgbClr>
                </a:solidFill>
              </a:rPr>
              <a:t>xyz</a:t>
            </a:r>
            <a:endParaRPr lang="de-DE" dirty="0">
              <a:solidFill>
                <a:srgbClr val="000000">
                  <a:tint val="75000"/>
                </a:srgbClr>
              </a:solidFill>
            </a:endParaRPr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5" y="5827200"/>
            <a:ext cx="1238677" cy="102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955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gross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4" name="Rectangle 18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67544" y="476672"/>
            <a:ext cx="5616000" cy="980728"/>
          </a:xfrm>
          <a:prstGeom prst="rect">
            <a:avLst/>
          </a:prstGeom>
        </p:spPr>
        <p:txBody>
          <a:bodyPr/>
          <a:lstStyle>
            <a:lvl1pPr>
              <a:lnSpc>
                <a:spcPts val="3500"/>
              </a:lnSpc>
              <a:defRPr sz="3000" b="0">
                <a:solidFill>
                  <a:srgbClr val="004F80"/>
                </a:solidFill>
              </a:defRPr>
            </a:lvl1pPr>
          </a:lstStyle>
          <a:p>
            <a:r>
              <a:rPr lang="de-DE" dirty="0"/>
              <a:t>Headline BundesSerif 30 </a:t>
            </a:r>
            <a:r>
              <a:rPr lang="de-DE" dirty="0" err="1"/>
              <a:t>pt</a:t>
            </a:r>
            <a:r>
              <a:rPr lang="de-DE" dirty="0"/>
              <a:t>;</a:t>
            </a:r>
            <a:br>
              <a:rPr lang="de-DE" dirty="0"/>
            </a:br>
            <a:r>
              <a:rPr lang="de-DE" dirty="0"/>
              <a:t>max. zweizeilig </a:t>
            </a:r>
            <a:br>
              <a:rPr lang="de-DE" dirty="0"/>
            </a:br>
            <a:br>
              <a:rPr lang="de-DE" dirty="0"/>
            </a:br>
            <a:endParaRPr lang="de-DE" dirty="0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67544" y="1628800"/>
            <a:ext cx="2556000" cy="4068000"/>
          </a:xfrm>
          <a:prstGeom prst="rect">
            <a:avLst/>
          </a:prstGeom>
        </p:spPr>
        <p:txBody>
          <a:bodyPr tIns="36000" rIns="36000" bIns="36000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4F80"/>
              </a:buClr>
              <a:buSzPct val="80000"/>
              <a:buFont typeface="Wingdings 3" charset="2"/>
              <a:buNone/>
              <a:tabLst/>
              <a:defRPr lang="de-DE" sz="2000" b="0" baseline="0" smtClean="0">
                <a:solidFill>
                  <a:srgbClr val="004F80"/>
                </a:solidFill>
                <a:latin typeface="BundesSans Office"/>
              </a:defRPr>
            </a:lvl1pPr>
          </a:lstStyle>
          <a:p>
            <a:r>
              <a:rPr lang="de-DE" dirty="0"/>
              <a:t>Standard-Fließtext: </a:t>
            </a:r>
            <a:r>
              <a:rPr lang="de-DE" dirty="0" err="1"/>
              <a:t>BundesSans</a:t>
            </a:r>
            <a:r>
              <a:rPr lang="de-DE" dirty="0"/>
              <a:t> Office Regular 20 </a:t>
            </a:r>
            <a:r>
              <a:rPr lang="de-DE" dirty="0" err="1"/>
              <a:t>pt</a:t>
            </a:r>
            <a:r>
              <a:rPr lang="de-DE" dirty="0"/>
              <a:t> (wenn nötig: bis min. 16 </a:t>
            </a:r>
            <a:r>
              <a:rPr lang="de-DE" dirty="0" err="1"/>
              <a:t>pt</a:t>
            </a:r>
            <a:r>
              <a:rPr lang="de-DE" dirty="0"/>
              <a:t> verkleinern); Zwischenheadlines und Hervorhebungen fett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0"/>
          </p:nvPr>
        </p:nvSpPr>
        <p:spPr>
          <a:xfrm>
            <a:off x="3240448" y="1665256"/>
            <a:ext cx="5364000" cy="4068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Bild durch Klicken auf Symbol hinzufügen</a:t>
            </a:r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5760000" y="6300000"/>
            <a:ext cx="2895600" cy="365125"/>
          </a:xfrm>
        </p:spPr>
        <p:txBody>
          <a:bodyPr/>
          <a:lstStyle/>
          <a:p>
            <a:r>
              <a:rPr lang="de-DE">
                <a:solidFill>
                  <a:srgbClr val="000000">
                    <a:tint val="75000"/>
                  </a:srgbClr>
                </a:solidFill>
              </a:rPr>
              <a:t>xyz</a:t>
            </a:r>
            <a:endParaRPr lang="de-DE" dirty="0">
              <a:solidFill>
                <a:srgbClr val="000000">
                  <a:tint val="75000"/>
                </a:srgbClr>
              </a:solidFill>
            </a:endParaRPr>
          </a:p>
        </p:txBody>
      </p:sp>
      <p:pic>
        <p:nvPicPr>
          <p:cNvPr id="10" name="Grafi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5" y="5827200"/>
            <a:ext cx="1238677" cy="102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425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gross li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4" name="Rectangle 18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67544" y="476672"/>
            <a:ext cx="5616000" cy="980728"/>
          </a:xfrm>
          <a:prstGeom prst="rect">
            <a:avLst/>
          </a:prstGeom>
        </p:spPr>
        <p:txBody>
          <a:bodyPr/>
          <a:lstStyle>
            <a:lvl1pPr>
              <a:lnSpc>
                <a:spcPts val="3500"/>
              </a:lnSpc>
              <a:defRPr sz="3000" b="0">
                <a:solidFill>
                  <a:srgbClr val="004F80"/>
                </a:solidFill>
              </a:defRPr>
            </a:lvl1pPr>
          </a:lstStyle>
          <a:p>
            <a:r>
              <a:rPr lang="de-DE" dirty="0"/>
              <a:t>Headline BundesSerif 30 </a:t>
            </a:r>
            <a:r>
              <a:rPr lang="de-DE" dirty="0" err="1"/>
              <a:t>pt</a:t>
            </a:r>
            <a:r>
              <a:rPr lang="de-DE" dirty="0"/>
              <a:t>;</a:t>
            </a:r>
            <a:br>
              <a:rPr lang="de-DE" dirty="0"/>
            </a:br>
            <a:r>
              <a:rPr lang="de-DE" dirty="0"/>
              <a:t>max. zweizeilig </a:t>
            </a:r>
            <a:br>
              <a:rPr lang="de-DE" dirty="0"/>
            </a:br>
            <a:br>
              <a:rPr lang="de-DE" dirty="0"/>
            </a:br>
            <a:endParaRPr lang="de-DE" dirty="0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6084168" y="1628800"/>
            <a:ext cx="2556000" cy="4068000"/>
          </a:xfrm>
          <a:prstGeom prst="rect">
            <a:avLst/>
          </a:prstGeom>
        </p:spPr>
        <p:txBody>
          <a:bodyPr tIns="36000" rIns="36000" bIns="36000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4F80"/>
              </a:buClr>
              <a:buSzPct val="80000"/>
              <a:buFont typeface="Wingdings 3" charset="2"/>
              <a:buNone/>
              <a:tabLst/>
              <a:defRPr lang="de-DE" sz="2000" b="0" baseline="0" smtClean="0">
                <a:solidFill>
                  <a:srgbClr val="004F80"/>
                </a:solidFill>
                <a:latin typeface="BundesSans Office"/>
              </a:defRPr>
            </a:lvl1pPr>
          </a:lstStyle>
          <a:p>
            <a:r>
              <a:rPr lang="de-DE" dirty="0"/>
              <a:t>Standard-Fließtext: </a:t>
            </a:r>
            <a:r>
              <a:rPr lang="de-DE" dirty="0" err="1"/>
              <a:t>BundesSans</a:t>
            </a:r>
            <a:r>
              <a:rPr lang="de-DE" dirty="0"/>
              <a:t> Office Regular 20 </a:t>
            </a:r>
            <a:r>
              <a:rPr lang="de-DE" dirty="0" err="1"/>
              <a:t>pt</a:t>
            </a:r>
            <a:r>
              <a:rPr lang="de-DE" dirty="0"/>
              <a:t> (wenn nötig: bis min. 16 </a:t>
            </a:r>
            <a:r>
              <a:rPr lang="de-DE" dirty="0" err="1"/>
              <a:t>pt</a:t>
            </a:r>
            <a:r>
              <a:rPr lang="de-DE" dirty="0"/>
              <a:t> verkleinern); Zwischenheadlines und Hervorhebungen fett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0"/>
          </p:nvPr>
        </p:nvSpPr>
        <p:spPr>
          <a:xfrm>
            <a:off x="467544" y="1628800"/>
            <a:ext cx="5364000" cy="4068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Bild durch Klicken auf Symbol hinzufügen</a:t>
            </a:r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5760000" y="6309320"/>
            <a:ext cx="2895600" cy="365125"/>
          </a:xfrm>
        </p:spPr>
        <p:txBody>
          <a:bodyPr/>
          <a:lstStyle/>
          <a:p>
            <a:r>
              <a:rPr lang="de-DE">
                <a:solidFill>
                  <a:srgbClr val="000000">
                    <a:tint val="75000"/>
                  </a:srgbClr>
                </a:solidFill>
              </a:rPr>
              <a:t>xyz</a:t>
            </a:r>
            <a:endParaRPr lang="de-DE" dirty="0">
              <a:solidFill>
                <a:srgbClr val="000000">
                  <a:tint val="75000"/>
                </a:srgbClr>
              </a:solidFill>
            </a:endParaRPr>
          </a:p>
        </p:txBody>
      </p:sp>
      <p:pic>
        <p:nvPicPr>
          <p:cNvPr id="10" name="Grafi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5" y="5827200"/>
            <a:ext cx="1238677" cy="102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9036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vollflae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4" name="Rectangle 18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67544" y="476672"/>
            <a:ext cx="5616000" cy="980728"/>
          </a:xfrm>
          <a:prstGeom prst="rect">
            <a:avLst/>
          </a:prstGeom>
        </p:spPr>
        <p:txBody>
          <a:bodyPr/>
          <a:lstStyle>
            <a:lvl1pPr>
              <a:lnSpc>
                <a:spcPts val="3500"/>
              </a:lnSpc>
              <a:defRPr sz="3000" b="0">
                <a:solidFill>
                  <a:srgbClr val="004F80"/>
                </a:solidFill>
              </a:defRPr>
            </a:lvl1pPr>
          </a:lstStyle>
          <a:p>
            <a:r>
              <a:rPr lang="de-DE" dirty="0"/>
              <a:t>Headline BundesSerif 30 </a:t>
            </a:r>
            <a:r>
              <a:rPr lang="de-DE" dirty="0" err="1"/>
              <a:t>pt</a:t>
            </a:r>
            <a:r>
              <a:rPr lang="de-DE" dirty="0"/>
              <a:t>;</a:t>
            </a:r>
            <a:br>
              <a:rPr lang="de-DE" dirty="0"/>
            </a:br>
            <a:r>
              <a:rPr lang="de-DE" dirty="0"/>
              <a:t>max. zweizeilig </a:t>
            </a:r>
            <a:br>
              <a:rPr lang="de-DE" dirty="0"/>
            </a:br>
            <a:br>
              <a:rPr lang="de-DE" dirty="0"/>
            </a:br>
            <a:endParaRPr lang="de-DE" dirty="0"/>
          </a:p>
        </p:txBody>
      </p:sp>
      <p:sp>
        <p:nvSpPr>
          <p:cNvPr id="8" name="Bildplatzhalter 7"/>
          <p:cNvSpPr>
            <a:spLocks noGrp="1"/>
          </p:cNvSpPr>
          <p:nvPr>
            <p:ph type="pic" sz="quarter" idx="10"/>
          </p:nvPr>
        </p:nvSpPr>
        <p:spPr>
          <a:xfrm>
            <a:off x="467544" y="1665256"/>
            <a:ext cx="8172000" cy="4068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Bild durch Klicken auf Symbol hinzufügen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5760000" y="6309320"/>
            <a:ext cx="2895600" cy="365125"/>
          </a:xfrm>
        </p:spPr>
        <p:txBody>
          <a:bodyPr/>
          <a:lstStyle/>
          <a:p>
            <a:r>
              <a:rPr lang="de-DE">
                <a:solidFill>
                  <a:srgbClr val="000000">
                    <a:tint val="75000"/>
                  </a:srgbClr>
                </a:solidFill>
              </a:rPr>
              <a:t>xyz</a:t>
            </a:r>
            <a:endParaRPr lang="de-DE" dirty="0">
              <a:solidFill>
                <a:srgbClr val="000000">
                  <a:tint val="75000"/>
                </a:srgbClr>
              </a:solidFill>
            </a:endParaRPr>
          </a:p>
        </p:txBody>
      </p:sp>
      <p:pic>
        <p:nvPicPr>
          <p:cNvPr id="9" name="Grafik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5" y="5827200"/>
            <a:ext cx="1238677" cy="102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6258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gramm vollflae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4" name="Rectangle 18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67544" y="476672"/>
            <a:ext cx="5616000" cy="980728"/>
          </a:xfrm>
          <a:prstGeom prst="rect">
            <a:avLst/>
          </a:prstGeom>
        </p:spPr>
        <p:txBody>
          <a:bodyPr/>
          <a:lstStyle>
            <a:lvl1pPr>
              <a:lnSpc>
                <a:spcPts val="3500"/>
              </a:lnSpc>
              <a:defRPr sz="3000" b="0">
                <a:solidFill>
                  <a:srgbClr val="004F80"/>
                </a:solidFill>
              </a:defRPr>
            </a:lvl1pPr>
          </a:lstStyle>
          <a:p>
            <a:r>
              <a:rPr lang="de-DE" dirty="0"/>
              <a:t>Headline BundesSerif 30 </a:t>
            </a:r>
            <a:r>
              <a:rPr lang="de-DE" dirty="0" err="1"/>
              <a:t>pt</a:t>
            </a:r>
            <a:r>
              <a:rPr lang="de-DE" dirty="0"/>
              <a:t>;</a:t>
            </a:r>
            <a:br>
              <a:rPr lang="de-DE" dirty="0"/>
            </a:br>
            <a:r>
              <a:rPr lang="de-DE" dirty="0"/>
              <a:t>max. zweizeilig </a:t>
            </a:r>
            <a:br>
              <a:rPr lang="de-DE" dirty="0"/>
            </a:br>
            <a:br>
              <a:rPr lang="de-DE" dirty="0"/>
            </a:b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5760000" y="6309320"/>
            <a:ext cx="2895600" cy="365125"/>
          </a:xfrm>
        </p:spPr>
        <p:txBody>
          <a:bodyPr/>
          <a:lstStyle/>
          <a:p>
            <a:r>
              <a:rPr lang="de-DE">
                <a:solidFill>
                  <a:srgbClr val="000000">
                    <a:tint val="75000"/>
                  </a:srgbClr>
                </a:solidFill>
              </a:rPr>
              <a:t>xyz</a:t>
            </a:r>
            <a:endParaRPr lang="de-DE" dirty="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9" name="Diagrammplatzhalter 8"/>
          <p:cNvSpPr>
            <a:spLocks noGrp="1"/>
          </p:cNvSpPr>
          <p:nvPr>
            <p:ph type="chart" sz="quarter" idx="12"/>
          </p:nvPr>
        </p:nvSpPr>
        <p:spPr>
          <a:xfrm>
            <a:off x="468313" y="1665256"/>
            <a:ext cx="8172000" cy="4068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Diagramm durch Klicken auf Symbol hinzufügen</a:t>
            </a:r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5" y="5827200"/>
            <a:ext cx="1238677" cy="102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690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4F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de-DE" altLang="de-DE">
              <a:solidFill>
                <a:srgbClr val="004F80"/>
              </a:solidFill>
              <a:latin typeface="Neue Praxis" charset="0"/>
            </a:endParaRPr>
          </a:p>
        </p:txBody>
      </p:sp>
      <p:pic>
        <p:nvPicPr>
          <p:cNvPr id="1031" name="Grafik 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" y="188913"/>
            <a:ext cx="2133600" cy="127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146050" y="179389"/>
            <a:ext cx="8839200" cy="142540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de-DE" altLang="de-DE">
              <a:solidFill>
                <a:srgbClr val="004F80"/>
              </a:solidFill>
              <a:latin typeface="Neue Praxis" charset="0"/>
            </a:endParaRPr>
          </a:p>
        </p:txBody>
      </p:sp>
      <p:sp>
        <p:nvSpPr>
          <p:cNvPr id="10" name="Text Box 21"/>
          <p:cNvSpPr txBox="1">
            <a:spLocks noChangeArrowheads="1"/>
          </p:cNvSpPr>
          <p:nvPr/>
        </p:nvSpPr>
        <p:spPr bwMode="auto">
          <a:xfrm>
            <a:off x="900113" y="6172214"/>
            <a:ext cx="7593012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de-DE" sz="1600" dirty="0">
              <a:solidFill>
                <a:srgbClr val="FFFFFF"/>
              </a:solidFill>
              <a:latin typeface="BundesSans Office" pitchFamily="34" charset="0"/>
            </a:endParaRPr>
          </a:p>
        </p:txBody>
      </p:sp>
      <p:sp>
        <p:nvSpPr>
          <p:cNvPr id="12" name="Rectangle 18"/>
          <p:cNvSpPr txBox="1">
            <a:spLocks noChangeArrowheads="1"/>
          </p:cNvSpPr>
          <p:nvPr/>
        </p:nvSpPr>
        <p:spPr>
          <a:xfrm>
            <a:off x="899592" y="1828801"/>
            <a:ext cx="7593012" cy="719139"/>
          </a:xfrm>
          <a:prstGeom prst="rect">
            <a:avLst/>
          </a:prstGeom>
        </p:spPr>
        <p:txBody>
          <a:bodyPr/>
          <a:lstStyle>
            <a:lvl1pPr>
              <a:defRPr sz="3200" b="0">
                <a:solidFill>
                  <a:schemeClr val="bg1"/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de-DE" kern="0" dirty="0">
                <a:solidFill>
                  <a:srgbClr val="FFFFFF"/>
                </a:solidFill>
                <a:latin typeface="BundesSerif Office" pitchFamily="18" charset="0"/>
                <a:cs typeface="Times"/>
              </a:rPr>
              <a:t>Mastertitelformat bearbeiten</a:t>
            </a:r>
          </a:p>
        </p:txBody>
      </p:sp>
      <p:sp>
        <p:nvSpPr>
          <p:cNvPr id="13" name="Rectangle 19"/>
          <p:cNvSpPr txBox="1">
            <a:spLocks noChangeArrowheads="1"/>
          </p:cNvSpPr>
          <p:nvPr/>
        </p:nvSpPr>
        <p:spPr>
          <a:xfrm>
            <a:off x="899592" y="2514600"/>
            <a:ext cx="7593012" cy="431800"/>
          </a:xfrm>
          <a:prstGeom prst="rect">
            <a:avLst/>
          </a:prstGeom>
        </p:spPr>
        <p:txBody>
          <a:bodyPr tIns="36000" rIns="36000" bIns="36000"/>
          <a:lstStyle>
            <a:lvl1pPr marL="0" indent="0">
              <a:buFont typeface="Wingdings 3" charset="2"/>
              <a:buNone/>
              <a:defRPr sz="2000">
                <a:solidFill>
                  <a:schemeClr val="bg1"/>
                </a:solidFill>
                <a:latin typeface="BundesSans Office" pitchFamily="34" charset="0"/>
              </a:defRPr>
            </a:lvl1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F80"/>
              </a:buClr>
              <a:buSzPct val="80000"/>
              <a:defRPr/>
            </a:pPr>
            <a:r>
              <a:rPr lang="de-DE" kern="0" dirty="0">
                <a:solidFill>
                  <a:srgbClr val="FFFFFF"/>
                </a:solidFill>
              </a:rPr>
              <a:t>Master-Untertitelformat bearbeiten</a:t>
            </a:r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3"/>
          </p:nvPr>
        </p:nvSpPr>
        <p:spPr>
          <a:xfrm>
            <a:off x="6012160" y="630932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tx1">
                    <a:tint val="75000"/>
                  </a:schemeClr>
                </a:solidFill>
                <a:latin typeface="BundesSans Office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>
                <a:solidFill>
                  <a:srgbClr val="000000">
                    <a:tint val="75000"/>
                  </a:srgbClr>
                </a:solidFill>
              </a:rPr>
              <a:t>xyz</a:t>
            </a:r>
            <a:endParaRPr lang="de-DE" dirty="0">
              <a:solidFill>
                <a:srgbClr val="000000">
                  <a:tint val="75000"/>
                </a:srgbClr>
              </a:solidFill>
            </a:endParaRPr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00" y="201600"/>
            <a:ext cx="1587600" cy="131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5072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4F80"/>
          </a:solidFill>
          <a:latin typeface="BundesSerif Office" pitchFamily="18" charset="0"/>
          <a:ea typeface="+mj-ea"/>
          <a:cs typeface="Time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4F80"/>
          </a:solidFill>
          <a:latin typeface="BundesSerif Office" pitchFamily="18" charset="0"/>
          <a:ea typeface="ＭＳ Ｐゴシック" pitchFamily="52" charset="-128"/>
          <a:cs typeface="Times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4F80"/>
          </a:solidFill>
          <a:latin typeface="BundesSerif Office" pitchFamily="18" charset="0"/>
          <a:ea typeface="ＭＳ Ｐゴシック" pitchFamily="52" charset="-128"/>
          <a:cs typeface="Times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4F80"/>
          </a:solidFill>
          <a:latin typeface="BundesSerif Office" pitchFamily="18" charset="0"/>
          <a:ea typeface="ＭＳ Ｐゴシック" pitchFamily="52" charset="-128"/>
          <a:cs typeface="Times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4F80"/>
          </a:solidFill>
          <a:latin typeface="BundesSerif Office" pitchFamily="18" charset="0"/>
          <a:ea typeface="ＭＳ Ｐゴシック" pitchFamily="52" charset="-128"/>
          <a:cs typeface="Times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Verdana" charset="0"/>
          <a:ea typeface="ＭＳ Ｐゴシック" pitchFamily="52" charset="-128"/>
          <a:cs typeface="ＭＳ Ｐゴシック" pitchFamily="52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Verdana" charset="0"/>
          <a:ea typeface="ＭＳ Ｐゴシック" pitchFamily="52" charset="-128"/>
          <a:cs typeface="ＭＳ Ｐゴシック" pitchFamily="52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Verdana" charset="0"/>
          <a:ea typeface="ＭＳ Ｐゴシック" pitchFamily="52" charset="-128"/>
          <a:cs typeface="ＭＳ Ｐゴシック" pitchFamily="52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Verdana" charset="0"/>
          <a:ea typeface="ＭＳ Ｐゴシック" pitchFamily="52" charset="-128"/>
          <a:cs typeface="ＭＳ Ｐゴシック" pitchFamily="52" charset="-128"/>
        </a:defRPr>
      </a:lvl9pPr>
    </p:titleStyle>
    <p:bodyStyle>
      <a:lvl1pPr marL="474663" indent="-474663" algn="l" rtl="0" eaLnBrk="1" fontAlgn="base" hangingPunct="1">
        <a:spcBef>
          <a:spcPct val="20000"/>
        </a:spcBef>
        <a:spcAft>
          <a:spcPct val="0"/>
        </a:spcAft>
        <a:buClr>
          <a:srgbClr val="004F80"/>
        </a:buClr>
        <a:buSzPct val="80000"/>
        <a:buFont typeface="Wingdings" pitchFamily="2" charset="2"/>
        <a:buChar char="§"/>
        <a:defRPr sz="2400">
          <a:solidFill>
            <a:srgbClr val="004F80"/>
          </a:solidFill>
          <a:latin typeface="BundesSerif Office" pitchFamily="18" charset="0"/>
          <a:ea typeface="+mn-ea"/>
          <a:cs typeface="+mn-cs"/>
        </a:defRPr>
      </a:lvl1pPr>
      <a:lvl2pPr marL="949325" indent="-284163" algn="l" rtl="0" eaLnBrk="1" fontAlgn="base" hangingPunct="1">
        <a:spcBef>
          <a:spcPct val="20000"/>
        </a:spcBef>
        <a:spcAft>
          <a:spcPct val="0"/>
        </a:spcAft>
        <a:buClr>
          <a:srgbClr val="004F80"/>
        </a:buClr>
        <a:buSzPct val="80000"/>
        <a:buFont typeface="Wingdings" pitchFamily="2" charset="2"/>
        <a:buChar char="§"/>
        <a:defRPr sz="2000">
          <a:solidFill>
            <a:srgbClr val="004F80"/>
          </a:solidFill>
          <a:latin typeface="BundesSerif Office" pitchFamily="18" charset="0"/>
          <a:ea typeface="+mn-ea"/>
          <a:cs typeface="+mn-cs"/>
        </a:defRPr>
      </a:lvl2pPr>
      <a:lvl3pPr marL="1425575" indent="-284163" algn="l" rtl="0" eaLnBrk="1" fontAlgn="base" hangingPunct="1">
        <a:spcBef>
          <a:spcPct val="20000"/>
        </a:spcBef>
        <a:spcAft>
          <a:spcPct val="0"/>
        </a:spcAft>
        <a:buClr>
          <a:srgbClr val="004F80"/>
        </a:buClr>
        <a:buSzPct val="80000"/>
        <a:buFont typeface="Wingdings" pitchFamily="2" charset="2"/>
        <a:buChar char="§"/>
        <a:defRPr sz="1600">
          <a:solidFill>
            <a:srgbClr val="004F80"/>
          </a:solidFill>
          <a:latin typeface="BundesSerif Office" pitchFamily="18" charset="0"/>
          <a:ea typeface="+mn-ea"/>
          <a:cs typeface="+mn-cs"/>
        </a:defRPr>
      </a:lvl3pPr>
      <a:lvl4pPr marL="1941513" indent="-228600" algn="l" rtl="0" eaLnBrk="1" fontAlgn="base" hangingPunct="1">
        <a:spcBef>
          <a:spcPct val="20000"/>
        </a:spcBef>
        <a:spcAft>
          <a:spcPct val="0"/>
        </a:spcAft>
        <a:buClr>
          <a:srgbClr val="004F80"/>
        </a:buClr>
        <a:buSzPct val="80000"/>
        <a:buFont typeface="Wingdings" pitchFamily="2" charset="2"/>
        <a:buChar char="§"/>
        <a:defRPr sz="1600">
          <a:solidFill>
            <a:srgbClr val="004F80"/>
          </a:solidFill>
          <a:latin typeface="BundesSerif Office" pitchFamily="18" charset="0"/>
          <a:ea typeface="+mn-ea"/>
          <a:cs typeface="+mn-cs"/>
        </a:defRPr>
      </a:lvl4pPr>
      <a:lvl5pPr marL="2360613" indent="-228600" algn="l" rtl="0" eaLnBrk="1" fontAlgn="base" hangingPunct="1">
        <a:spcBef>
          <a:spcPct val="20000"/>
        </a:spcBef>
        <a:spcAft>
          <a:spcPct val="0"/>
        </a:spcAft>
        <a:buClr>
          <a:srgbClr val="004F80"/>
        </a:buClr>
        <a:buSzPct val="80000"/>
        <a:buFont typeface="Wingdings" pitchFamily="2" charset="2"/>
        <a:buChar char="§"/>
        <a:defRPr sz="1600">
          <a:solidFill>
            <a:srgbClr val="004F80"/>
          </a:solidFill>
          <a:latin typeface="BundesSerif Office" pitchFamily="18" charset="0"/>
          <a:ea typeface="+mn-ea"/>
          <a:cs typeface="+mn-cs"/>
        </a:defRPr>
      </a:lvl5pPr>
      <a:lvl6pPr marL="2817813" indent="-228600" algn="l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buSzPct val="80000"/>
        <a:buFont typeface="Times" charset="0"/>
        <a:buChar char="•"/>
        <a:defRPr sz="1600">
          <a:solidFill>
            <a:srgbClr val="1E3E5A"/>
          </a:solidFill>
          <a:latin typeface="+mn-lt"/>
          <a:ea typeface="+mn-ea"/>
          <a:cs typeface="+mn-cs"/>
        </a:defRPr>
      </a:lvl6pPr>
      <a:lvl7pPr marL="3275013" indent="-228600" algn="l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buSzPct val="80000"/>
        <a:buFont typeface="Times" charset="0"/>
        <a:buChar char="•"/>
        <a:defRPr sz="1600">
          <a:solidFill>
            <a:srgbClr val="1E3E5A"/>
          </a:solidFill>
          <a:latin typeface="+mn-lt"/>
          <a:ea typeface="+mn-ea"/>
          <a:cs typeface="+mn-cs"/>
        </a:defRPr>
      </a:lvl7pPr>
      <a:lvl8pPr marL="3732213" indent="-228600" algn="l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buSzPct val="80000"/>
        <a:buFont typeface="Times" charset="0"/>
        <a:buChar char="•"/>
        <a:defRPr sz="1600">
          <a:solidFill>
            <a:srgbClr val="1E3E5A"/>
          </a:solidFill>
          <a:latin typeface="+mn-lt"/>
          <a:ea typeface="+mn-ea"/>
          <a:cs typeface="+mn-cs"/>
        </a:defRPr>
      </a:lvl8pPr>
      <a:lvl9pPr marL="4189413" indent="-228600" algn="l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buSzPct val="80000"/>
        <a:buFont typeface="Times" charset="0"/>
        <a:buChar char="•"/>
        <a:defRPr sz="1600">
          <a:solidFill>
            <a:srgbClr val="1E3E5A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>
                <a:solidFill>
                  <a:prstClr val="black">
                    <a:tint val="75000"/>
                  </a:prstClr>
                </a:solidFill>
              </a:rPr>
              <a:t>BdB-AK-Förderpolitik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13397-4337-4120-BE97-4172E7345422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511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chts-effizient.de/" TargetMode="External"/><Relationship Id="rId7" Type="http://schemas.openxmlformats.org/officeDocument/2006/relationships/hyperlink" Target="http://www.wettbewerb-energieeffizienz.de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www.kfw.de/295" TargetMode="External"/><Relationship Id="rId5" Type="http://schemas.openxmlformats.org/officeDocument/2006/relationships/hyperlink" Target="http://www.bafa.de/eew" TargetMode="External"/><Relationship Id="rId4" Type="http://schemas.openxmlformats.org/officeDocument/2006/relationships/hyperlink" Target="https://www.deutschland-machts-effizient.de/KAENEF/Navigation/DE/Unternehmen/Anlagentechnik/anlagentechnik.html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\\iuk.bund.de\LokSync\Sync$\Kay.ronny\APdata\Desktop\BMWi_EnEffi_KeyVis_RG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224927"/>
            <a:ext cx="1728193" cy="1334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99592" y="2564904"/>
            <a:ext cx="7848872" cy="1728192"/>
          </a:xfrm>
        </p:spPr>
        <p:txBody>
          <a:bodyPr/>
          <a:lstStyle/>
          <a:p>
            <a:r>
              <a:rPr lang="de-DE" dirty="0" err="1"/>
              <a:t>BMWi</a:t>
            </a:r>
            <a:r>
              <a:rPr lang="de-DE" dirty="0"/>
              <a:t>-Förderpaket:</a:t>
            </a:r>
            <a:br>
              <a:rPr lang="de-DE" dirty="0"/>
            </a:br>
            <a:r>
              <a:rPr lang="de-DE" dirty="0"/>
              <a:t>Energieeffizienz  und EE-Prozesswärme in der Wirtschaft</a:t>
            </a:r>
            <a:br>
              <a:rPr lang="de-DE" dirty="0"/>
            </a:br>
            <a:br>
              <a:rPr lang="de-DE" dirty="0"/>
            </a:b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971600" y="4797154"/>
            <a:ext cx="7128792" cy="1608180"/>
          </a:xfrm>
        </p:spPr>
        <p:txBody>
          <a:bodyPr/>
          <a:lstStyle/>
          <a:p>
            <a:r>
              <a:rPr lang="de-DE" dirty="0"/>
              <a:t>Dr. </a:t>
            </a:r>
            <a:r>
              <a:rPr lang="de-DE" dirty="0" err="1"/>
              <a:t>Vaishali</a:t>
            </a:r>
            <a:r>
              <a:rPr lang="de-DE" dirty="0"/>
              <a:t> </a:t>
            </a:r>
            <a:r>
              <a:rPr lang="de-DE" dirty="0" err="1"/>
              <a:t>Zambre</a:t>
            </a:r>
            <a:endParaRPr lang="de-DE" dirty="0"/>
          </a:p>
          <a:p>
            <a:r>
              <a:rPr lang="de-DE" dirty="0"/>
              <a:t>Referat IIB2, Bundesministerium für Wirtschaft und Energie </a:t>
            </a:r>
          </a:p>
          <a:p>
            <a:br>
              <a:rPr lang="de-DE" dirty="0"/>
            </a:br>
            <a:r>
              <a:rPr lang="de-DE" dirty="0"/>
              <a:t>Berlin, den 22. Mai 2019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89837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9" name="Gerade Verbindung 88"/>
          <p:cNvCxnSpPr/>
          <p:nvPr/>
        </p:nvCxnSpPr>
        <p:spPr>
          <a:xfrm>
            <a:off x="5364088" y="4128000"/>
            <a:ext cx="3384000" cy="0"/>
          </a:xfrm>
          <a:prstGeom prst="line">
            <a:avLst/>
          </a:prstGeom>
          <a:ln w="12700">
            <a:solidFill>
              <a:srgbClr val="92D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feld 1"/>
          <p:cNvSpPr txBox="1"/>
          <p:nvPr/>
        </p:nvSpPr>
        <p:spPr>
          <a:xfrm>
            <a:off x="539552" y="1444714"/>
            <a:ext cx="84249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de-DE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Wettbewerbsrunde läuft noch bis max. 30. Juni 2019 </a:t>
            </a:r>
          </a:p>
        </p:txBody>
      </p:sp>
      <p:cxnSp>
        <p:nvCxnSpPr>
          <p:cNvPr id="35" name="Gerade Verbindung 34"/>
          <p:cNvCxnSpPr/>
          <p:nvPr/>
        </p:nvCxnSpPr>
        <p:spPr>
          <a:xfrm>
            <a:off x="1763688" y="4128000"/>
            <a:ext cx="3600000" cy="0"/>
          </a:xfrm>
          <a:prstGeom prst="line">
            <a:avLst/>
          </a:prstGeom>
          <a:ln w="12700">
            <a:solidFill>
              <a:srgbClr val="6CAA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Gerade Verbindung 40"/>
          <p:cNvCxnSpPr>
            <a:cxnSpLocks/>
          </p:cNvCxnSpPr>
          <p:nvPr/>
        </p:nvCxnSpPr>
        <p:spPr>
          <a:xfrm>
            <a:off x="2267744" y="2751610"/>
            <a:ext cx="3168352" cy="5316"/>
          </a:xfrm>
          <a:prstGeom prst="line">
            <a:avLst/>
          </a:prstGeom>
          <a:ln w="12700">
            <a:solidFill>
              <a:srgbClr val="6CAA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Gerade Verbindung 43"/>
          <p:cNvCxnSpPr/>
          <p:nvPr/>
        </p:nvCxnSpPr>
        <p:spPr>
          <a:xfrm>
            <a:off x="5004048" y="2756927"/>
            <a:ext cx="0" cy="3744415"/>
          </a:xfrm>
          <a:prstGeom prst="line">
            <a:avLst/>
          </a:prstGeom>
          <a:ln w="50800">
            <a:solidFill>
              <a:schemeClr val="accent6">
                <a:lumMod val="60000"/>
                <a:lumOff val="40000"/>
              </a:schemeClr>
            </a:solidFill>
            <a:prstDash val="solid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 Box 15"/>
          <p:cNvSpPr txBox="1">
            <a:spLocks noChangeArrowheads="1"/>
          </p:cNvSpPr>
          <p:nvPr/>
        </p:nvSpPr>
        <p:spPr bwMode="auto">
          <a:xfrm>
            <a:off x="5220072" y="2430179"/>
            <a:ext cx="1037598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85725" marR="0" lvl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1" lang="de-DE" altLang="de-DE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Ranking</a:t>
            </a:r>
            <a:endParaRPr kumimoji="1" lang="de-DE" altLang="de-DE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55" name="Text Box 15"/>
          <p:cNvSpPr txBox="1">
            <a:spLocks noChangeArrowheads="1"/>
          </p:cNvSpPr>
          <p:nvPr/>
        </p:nvSpPr>
        <p:spPr bwMode="auto">
          <a:xfrm>
            <a:off x="5292081" y="3140968"/>
            <a:ext cx="635037" cy="28084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R="0" lvl="0" algn="r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1" lang="de-DE" altLang="de-DE" sz="1600" b="0" i="0" u="none" strike="sng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10.</a:t>
            </a:r>
            <a:r>
              <a:rPr kumimoji="1" lang="de-DE" altLang="de-DE" sz="1600" b="0" i="0" u="none" strike="sng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 </a:t>
            </a:r>
          </a:p>
          <a:p>
            <a:pPr marR="0" lvl="0" algn="r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de-DE" altLang="de-DE" sz="1600" b="0" strike="sngStrike" baseline="0" dirty="0">
                <a:solidFill>
                  <a:srgbClr val="FF0000"/>
                </a:solidFill>
              </a:rPr>
              <a:t>9.</a:t>
            </a:r>
            <a:endParaRPr kumimoji="1" lang="de-DE" altLang="de-DE" sz="1600" b="0" i="0" u="none" strike="sng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  <a:p>
            <a:pPr marR="0" lvl="0" algn="r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de-DE" altLang="de-DE" sz="1600" b="0" strike="sngStrike" dirty="0">
                <a:solidFill>
                  <a:srgbClr val="FF0000"/>
                </a:solidFill>
              </a:rPr>
              <a:t>8.</a:t>
            </a:r>
          </a:p>
          <a:p>
            <a:pPr marR="0" lvl="0" algn="r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1" lang="de-DE" alt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7.</a:t>
            </a:r>
          </a:p>
          <a:p>
            <a:pPr marR="0" lvl="0" algn="r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de-DE" altLang="de-DE" sz="1600" b="0" dirty="0">
                <a:solidFill>
                  <a:srgbClr val="000000"/>
                </a:solidFill>
              </a:rPr>
              <a:t>6.</a:t>
            </a:r>
          </a:p>
          <a:p>
            <a:pPr marR="0" lvl="0" algn="r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1" lang="de-DE" alt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5.</a:t>
            </a:r>
            <a:endParaRPr lang="de-DE" altLang="de-DE" sz="1600" b="0" dirty="0">
              <a:solidFill>
                <a:srgbClr val="000000"/>
              </a:solidFill>
            </a:endParaRPr>
          </a:p>
          <a:p>
            <a:pPr marR="0" lvl="0" algn="r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de-DE" altLang="de-DE" sz="1600" b="0" dirty="0">
                <a:solidFill>
                  <a:srgbClr val="000000"/>
                </a:solidFill>
              </a:rPr>
              <a:t>4.</a:t>
            </a:r>
          </a:p>
          <a:p>
            <a:pPr marR="0" lvl="0" algn="r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1" lang="de-DE" alt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3.</a:t>
            </a:r>
          </a:p>
          <a:p>
            <a:pPr marR="0" lvl="0" algn="r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de-DE" altLang="de-DE" sz="1600" b="0" dirty="0">
                <a:solidFill>
                  <a:srgbClr val="000000"/>
                </a:solidFill>
              </a:rPr>
              <a:t>2.</a:t>
            </a:r>
          </a:p>
          <a:p>
            <a:pPr marR="0" lvl="0" algn="r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1" lang="de-DE" alt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1.</a:t>
            </a:r>
            <a:r>
              <a:rPr kumimoji="1" lang="de-DE" altLang="de-DE" sz="1600" b="0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endParaRPr kumimoji="1" lang="de-DE" altLang="de-DE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56" name="Text Box 15"/>
          <p:cNvSpPr txBox="1">
            <a:spLocks noChangeArrowheads="1"/>
          </p:cNvSpPr>
          <p:nvPr/>
        </p:nvSpPr>
        <p:spPr bwMode="auto">
          <a:xfrm>
            <a:off x="5940152" y="3140968"/>
            <a:ext cx="1152127" cy="28084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R="0" lvl="0" algn="r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1" lang="de-DE" altLang="de-DE" sz="1600" b="0" i="0" u="none" strike="sng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800 €/t </a:t>
            </a:r>
          </a:p>
          <a:p>
            <a:pPr marR="0" lvl="0" algn="r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de-DE" altLang="de-DE" sz="1600" b="0" strike="sngStrike" dirty="0">
                <a:solidFill>
                  <a:srgbClr val="FF0000"/>
                </a:solidFill>
              </a:rPr>
              <a:t>750 €/t</a:t>
            </a:r>
          </a:p>
          <a:p>
            <a:pPr marR="0" lvl="0" algn="r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1" lang="de-DE" altLang="de-DE" sz="1600" b="0" i="0" u="none" strike="sng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740 €/t</a:t>
            </a:r>
          </a:p>
          <a:p>
            <a:pPr marR="0" lvl="0" algn="r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de-DE" altLang="de-DE" sz="1600" b="0" dirty="0">
                <a:solidFill>
                  <a:srgbClr val="000000"/>
                </a:solidFill>
              </a:rPr>
              <a:t>700 €/t</a:t>
            </a:r>
          </a:p>
          <a:p>
            <a:pPr marR="0" lvl="0" algn="r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de-DE" altLang="de-DE" sz="1600" b="0" dirty="0">
                <a:solidFill>
                  <a:srgbClr val="000000"/>
                </a:solidFill>
              </a:rPr>
              <a:t>650 €/t</a:t>
            </a:r>
          </a:p>
          <a:p>
            <a:pPr marR="0" lvl="0" algn="r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1" lang="de-DE" alt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560</a:t>
            </a:r>
            <a:r>
              <a:rPr kumimoji="1" lang="de-DE" altLang="de-DE" sz="1600" b="0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€/t</a:t>
            </a:r>
          </a:p>
          <a:p>
            <a:pPr marR="0" lvl="0" algn="r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de-DE" altLang="de-DE" sz="1600" b="0" baseline="0" dirty="0">
                <a:solidFill>
                  <a:srgbClr val="000000"/>
                </a:solidFill>
              </a:rPr>
              <a:t>550</a:t>
            </a:r>
            <a:r>
              <a:rPr lang="de-DE" altLang="de-DE" sz="1600" b="0" dirty="0">
                <a:solidFill>
                  <a:srgbClr val="000000"/>
                </a:solidFill>
              </a:rPr>
              <a:t> €/t</a:t>
            </a:r>
          </a:p>
          <a:p>
            <a:pPr marR="0" lvl="0" algn="r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1" lang="de-DE" alt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520</a:t>
            </a:r>
            <a:r>
              <a:rPr kumimoji="1" lang="de-DE" altLang="de-DE" sz="1600" b="0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€/t</a:t>
            </a:r>
          </a:p>
          <a:p>
            <a:pPr marR="0" lvl="0" algn="r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de-DE" altLang="de-DE" sz="1600" b="0" baseline="0" dirty="0">
                <a:solidFill>
                  <a:srgbClr val="000000"/>
                </a:solidFill>
              </a:rPr>
              <a:t>480</a:t>
            </a:r>
            <a:r>
              <a:rPr lang="de-DE" altLang="de-DE" sz="1600" b="0" dirty="0">
                <a:solidFill>
                  <a:srgbClr val="000000"/>
                </a:solidFill>
              </a:rPr>
              <a:t> €/t</a:t>
            </a:r>
          </a:p>
          <a:p>
            <a:pPr marR="0" lvl="0" algn="r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1" lang="de-DE" alt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450</a:t>
            </a:r>
            <a:r>
              <a:rPr kumimoji="1" lang="de-DE" altLang="de-DE" sz="1600" b="0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€/t</a:t>
            </a:r>
            <a:endParaRPr kumimoji="1" lang="de-DE" altLang="de-DE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57" name="Text Box 15"/>
          <p:cNvSpPr txBox="1">
            <a:spLocks noChangeArrowheads="1"/>
          </p:cNvSpPr>
          <p:nvPr/>
        </p:nvSpPr>
        <p:spPr bwMode="auto">
          <a:xfrm>
            <a:off x="7092280" y="3167416"/>
            <a:ext cx="1440160" cy="2769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R="0" lvl="0" algn="r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1" lang="de-DE" altLang="de-DE" sz="1600" b="0" i="0" u="none" strike="sng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1.500.000 €</a:t>
            </a:r>
            <a:r>
              <a:rPr kumimoji="1" lang="de-DE" altLang="de-DE" sz="1600" b="0" i="0" u="none" strike="sng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 </a:t>
            </a:r>
            <a:r>
              <a:rPr kumimoji="1" lang="de-DE" altLang="de-DE" sz="1600" b="0" i="0" u="none" strike="sng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200.000 </a:t>
            </a:r>
            <a:r>
              <a:rPr lang="de-DE" altLang="de-DE" sz="1600" b="0" strike="sngStrike" dirty="0">
                <a:solidFill>
                  <a:srgbClr val="FF0000"/>
                </a:solidFill>
              </a:rPr>
              <a:t>€</a:t>
            </a:r>
          </a:p>
          <a:p>
            <a:pPr marR="0" lvl="0" algn="r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1" lang="de-DE" altLang="de-DE" sz="1600" b="0" i="0" u="none" strike="sng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1.800.000</a:t>
            </a:r>
            <a:r>
              <a:rPr kumimoji="1" lang="de-DE" altLang="de-DE" sz="1600" b="0" i="0" u="none" strike="sng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 </a:t>
            </a:r>
            <a:r>
              <a:rPr kumimoji="1" lang="de-DE" altLang="de-DE" sz="1600" b="0" i="0" u="none" strike="sng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€</a:t>
            </a:r>
          </a:p>
          <a:p>
            <a:pPr marR="0" lvl="0" algn="r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de-DE" altLang="de-DE" sz="1600" b="0" dirty="0">
                <a:solidFill>
                  <a:srgbClr val="000000"/>
                </a:solidFill>
              </a:rPr>
              <a:t>350.000 €</a:t>
            </a:r>
          </a:p>
          <a:p>
            <a:pPr marR="0" lvl="0" algn="r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de-DE" altLang="de-DE" sz="1600" b="0" dirty="0">
                <a:solidFill>
                  <a:srgbClr val="000000"/>
                </a:solidFill>
              </a:rPr>
              <a:t>450.000 €</a:t>
            </a:r>
          </a:p>
          <a:p>
            <a:pPr marR="0" lvl="0" algn="r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1" lang="de-DE" alt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650.000</a:t>
            </a:r>
            <a:r>
              <a:rPr kumimoji="1" lang="de-DE" altLang="de-DE" sz="1600" b="0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€</a:t>
            </a:r>
          </a:p>
          <a:p>
            <a:pPr marR="0" lvl="0" algn="r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de-DE" altLang="de-DE" sz="1600" b="0" dirty="0">
                <a:solidFill>
                  <a:srgbClr val="000000"/>
                </a:solidFill>
              </a:rPr>
              <a:t>1.800.000 €</a:t>
            </a:r>
          </a:p>
          <a:p>
            <a:pPr marR="0" lvl="0" algn="r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1" lang="de-DE" altLang="de-DE" sz="1600" b="0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50.000 €</a:t>
            </a:r>
          </a:p>
          <a:p>
            <a:pPr marR="0" lvl="0" algn="r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de-DE" altLang="de-DE" sz="1600" b="0" baseline="0" dirty="0">
                <a:solidFill>
                  <a:srgbClr val="000000"/>
                </a:solidFill>
              </a:rPr>
              <a:t>1.300.000</a:t>
            </a:r>
            <a:r>
              <a:rPr lang="de-DE" altLang="de-DE" sz="1600" b="0" dirty="0">
                <a:solidFill>
                  <a:srgbClr val="000000"/>
                </a:solidFill>
              </a:rPr>
              <a:t> €</a:t>
            </a:r>
          </a:p>
          <a:p>
            <a:pPr marR="0" lvl="0" algn="r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1" lang="de-DE" altLang="de-DE" sz="1600" b="0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2.500.000 €</a:t>
            </a:r>
            <a:endParaRPr kumimoji="1" lang="de-DE" altLang="de-DE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cxnSp>
        <p:nvCxnSpPr>
          <p:cNvPr id="61" name="Gerade Verbindung 60"/>
          <p:cNvCxnSpPr/>
          <p:nvPr/>
        </p:nvCxnSpPr>
        <p:spPr>
          <a:xfrm>
            <a:off x="5220072" y="2756925"/>
            <a:ext cx="3312368" cy="0"/>
          </a:xfrm>
          <a:prstGeom prst="line">
            <a:avLst/>
          </a:prstGeom>
          <a:ln w="15875">
            <a:solidFill>
              <a:srgbClr val="256885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 Box 15"/>
          <p:cNvSpPr txBox="1">
            <a:spLocks noChangeArrowheads="1"/>
          </p:cNvSpPr>
          <p:nvPr/>
        </p:nvSpPr>
        <p:spPr bwMode="auto">
          <a:xfrm>
            <a:off x="6156176" y="2182410"/>
            <a:ext cx="1037598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85725" marR="0" lvl="0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1" lang="de-DE" altLang="de-DE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Förder-effizienz</a:t>
            </a:r>
            <a:endParaRPr kumimoji="1" lang="de-DE" altLang="de-DE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63" name="Text Box 15"/>
          <p:cNvSpPr txBox="1">
            <a:spLocks noChangeArrowheads="1"/>
          </p:cNvSpPr>
          <p:nvPr/>
        </p:nvSpPr>
        <p:spPr bwMode="auto">
          <a:xfrm>
            <a:off x="7524328" y="2182410"/>
            <a:ext cx="1037598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85725" marR="0" lvl="0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1" lang="de-DE" altLang="de-DE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Beantragte Förderung</a:t>
            </a:r>
            <a:endParaRPr kumimoji="1" lang="de-DE" altLang="de-DE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cxnSp>
        <p:nvCxnSpPr>
          <p:cNvPr id="65" name="Gerade Verbindung 64"/>
          <p:cNvCxnSpPr/>
          <p:nvPr/>
        </p:nvCxnSpPr>
        <p:spPr>
          <a:xfrm>
            <a:off x="6156176" y="2751610"/>
            <a:ext cx="0" cy="3749732"/>
          </a:xfrm>
          <a:prstGeom prst="line">
            <a:avLst/>
          </a:prstGeom>
          <a:ln w="15875">
            <a:solidFill>
              <a:srgbClr val="256885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Gerade Verbindung 65"/>
          <p:cNvCxnSpPr/>
          <p:nvPr/>
        </p:nvCxnSpPr>
        <p:spPr>
          <a:xfrm>
            <a:off x="7236296" y="2756927"/>
            <a:ext cx="0" cy="3744415"/>
          </a:xfrm>
          <a:prstGeom prst="line">
            <a:avLst/>
          </a:prstGeom>
          <a:ln w="15875">
            <a:solidFill>
              <a:srgbClr val="256885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Gerade Verbindung 81"/>
          <p:cNvCxnSpPr>
            <a:cxnSpLocks/>
          </p:cNvCxnSpPr>
          <p:nvPr/>
        </p:nvCxnSpPr>
        <p:spPr>
          <a:xfrm flipV="1">
            <a:off x="2076045" y="2799511"/>
            <a:ext cx="187050" cy="273181"/>
          </a:xfrm>
          <a:prstGeom prst="line">
            <a:avLst/>
          </a:prstGeom>
          <a:ln w="12700">
            <a:solidFill>
              <a:srgbClr val="6CAA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185769A5-193A-D44A-9537-14B6FD86657B}"/>
              </a:ext>
            </a:extLst>
          </p:cNvPr>
          <p:cNvGrpSpPr/>
          <p:nvPr/>
        </p:nvGrpSpPr>
        <p:grpSpPr>
          <a:xfrm>
            <a:off x="467543" y="2852738"/>
            <a:ext cx="1656183" cy="3552593"/>
            <a:chOff x="467544" y="2852738"/>
            <a:chExt cx="1260000" cy="3552593"/>
          </a:xfrm>
        </p:grpSpPr>
        <p:pic>
          <p:nvPicPr>
            <p:cNvPr id="49" name="Picture 3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362" r="26983"/>
            <a:stretch/>
          </p:blipFill>
          <p:spPr bwMode="auto">
            <a:xfrm rot="1222636" flipH="1">
              <a:off x="996494" y="3130811"/>
              <a:ext cx="381511" cy="7119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" name="Flussdiagramm: Magnetplattenspeicher 2"/>
            <p:cNvSpPr/>
            <p:nvPr/>
          </p:nvSpPr>
          <p:spPr>
            <a:xfrm>
              <a:off x="467544" y="2852936"/>
              <a:ext cx="1260000" cy="3552395"/>
            </a:xfrm>
            <a:prstGeom prst="flowChartMagneticDisk">
              <a:avLst/>
            </a:prstGeom>
            <a:solidFill>
              <a:srgbClr val="6CAAC0"/>
            </a:solidFill>
            <a:ln w="12700">
              <a:solidFill>
                <a:srgbClr val="6CAA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4" name="Flussdiagramm: Magnetplattenspeicher 33"/>
            <p:cNvSpPr/>
            <p:nvPr/>
          </p:nvSpPr>
          <p:spPr>
            <a:xfrm>
              <a:off x="467544" y="2852738"/>
              <a:ext cx="1260000" cy="1536369"/>
            </a:xfrm>
            <a:prstGeom prst="flowChartMagneticDisk">
              <a:avLst/>
            </a:prstGeom>
            <a:solidFill>
              <a:srgbClr val="B2D2DE"/>
            </a:solidFill>
            <a:ln w="12700">
              <a:solidFill>
                <a:srgbClr val="6CAA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19" name="Picture 3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362" r="26983"/>
            <a:stretch/>
          </p:blipFill>
          <p:spPr bwMode="auto">
            <a:xfrm flipH="1">
              <a:off x="580671" y="5242572"/>
              <a:ext cx="381511" cy="7119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6" name="Picture 3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362" r="26983"/>
            <a:stretch/>
          </p:blipFill>
          <p:spPr bwMode="auto">
            <a:xfrm rot="1256781" flipH="1">
              <a:off x="937763" y="5470814"/>
              <a:ext cx="381511" cy="7119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" name="Picture 3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362" r="26983"/>
            <a:stretch/>
          </p:blipFill>
          <p:spPr bwMode="auto">
            <a:xfrm flipH="1">
              <a:off x="1115876" y="4906911"/>
              <a:ext cx="381511" cy="7119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8" name="Picture 3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362" r="26983"/>
            <a:stretch/>
          </p:blipFill>
          <p:spPr bwMode="auto">
            <a:xfrm rot="20353092" flipH="1">
              <a:off x="854923" y="4558634"/>
              <a:ext cx="381511" cy="7119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9" name="Picture 3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362" r="26983"/>
            <a:stretch/>
          </p:blipFill>
          <p:spPr bwMode="auto">
            <a:xfrm rot="1222636" flipH="1">
              <a:off x="1196644" y="3951819"/>
              <a:ext cx="381511" cy="7119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5" name="Picture 3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362" r="26983"/>
            <a:stretch/>
          </p:blipFill>
          <p:spPr bwMode="auto">
            <a:xfrm rot="1222636" flipH="1">
              <a:off x="844094" y="3951820"/>
              <a:ext cx="381511" cy="7119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6" name="Picture 3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362" r="26983"/>
            <a:stretch/>
          </p:blipFill>
          <p:spPr bwMode="auto">
            <a:xfrm flipH="1">
              <a:off x="733071" y="4007322"/>
              <a:ext cx="381511" cy="7119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7" name="Picture 3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362" r="26983"/>
            <a:stretch/>
          </p:blipFill>
          <p:spPr bwMode="auto">
            <a:xfrm rot="1256781" flipH="1">
              <a:off x="1090162" y="4235563"/>
              <a:ext cx="381511" cy="7119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8" name="Picture 3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362" r="26983"/>
            <a:stretch/>
          </p:blipFill>
          <p:spPr bwMode="auto">
            <a:xfrm flipH="1">
              <a:off x="1268276" y="3671660"/>
              <a:ext cx="381511" cy="7119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0" name="Picture 3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362" r="26983"/>
            <a:stretch/>
          </p:blipFill>
          <p:spPr bwMode="auto">
            <a:xfrm rot="15730767" flipH="1">
              <a:off x="538092" y="3451800"/>
              <a:ext cx="508681" cy="5339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" name="Picture 3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362" r="26983"/>
            <a:stretch/>
          </p:blipFill>
          <p:spPr bwMode="auto">
            <a:xfrm rot="16987548" flipH="1">
              <a:off x="895184" y="4035921"/>
              <a:ext cx="508681" cy="5339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2" name="Picture 3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362" r="26983"/>
            <a:stretch/>
          </p:blipFill>
          <p:spPr bwMode="auto">
            <a:xfrm rot="15730767" flipH="1">
              <a:off x="1073297" y="3472019"/>
              <a:ext cx="508681" cy="5339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3" name="Picture 3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362" r="26983"/>
            <a:stretch/>
          </p:blipFill>
          <p:spPr bwMode="auto">
            <a:xfrm rot="16953403" flipH="1">
              <a:off x="659290" y="3124399"/>
              <a:ext cx="508681" cy="5339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73" name="Gruppieren 72"/>
            <p:cNvGrpSpPr/>
            <p:nvPr/>
          </p:nvGrpSpPr>
          <p:grpSpPr>
            <a:xfrm rot="10800000">
              <a:off x="539553" y="2938316"/>
              <a:ext cx="1069116" cy="3248381"/>
              <a:chOff x="838588" y="2409207"/>
              <a:chExt cx="1069116" cy="2436286"/>
            </a:xfrm>
          </p:grpSpPr>
          <p:pic>
            <p:nvPicPr>
              <p:cNvPr id="67" name="Picture 3"/>
              <p:cNvPicPr>
                <a:picLocks noChangeAspect="1" noChangeArrowheads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8362" r="26983"/>
              <a:stretch/>
            </p:blipFill>
            <p:spPr bwMode="auto">
              <a:xfrm flipH="1">
                <a:off x="838588" y="4140344"/>
                <a:ext cx="381511" cy="5339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8" name="Picture 3"/>
              <p:cNvPicPr>
                <a:picLocks noChangeAspect="1" noChangeArrowheads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8362" r="26983"/>
              <a:stretch/>
            </p:blipFill>
            <p:spPr bwMode="auto">
              <a:xfrm rot="1256781" flipH="1">
                <a:off x="1195680" y="4311525"/>
                <a:ext cx="381511" cy="5339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9" name="Picture 3"/>
              <p:cNvPicPr>
                <a:picLocks noChangeAspect="1" noChangeArrowheads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8362" r="26983"/>
              <a:stretch/>
            </p:blipFill>
            <p:spPr bwMode="auto">
              <a:xfrm rot="20353092" flipH="1">
                <a:off x="1112840" y="3627390"/>
                <a:ext cx="381511" cy="5339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0" name="Picture 3"/>
              <p:cNvPicPr>
                <a:picLocks noChangeAspect="1" noChangeArrowheads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8362" r="26983"/>
              <a:stretch/>
            </p:blipFill>
            <p:spPr bwMode="auto">
              <a:xfrm flipH="1">
                <a:off x="1526193" y="2962160"/>
                <a:ext cx="381511" cy="5339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1" name="Picture 3"/>
              <p:cNvPicPr>
                <a:picLocks noChangeAspect="1" noChangeArrowheads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8362" r="26983"/>
              <a:stretch/>
            </p:blipFill>
            <p:spPr bwMode="auto">
              <a:xfrm rot="16987548" flipH="1">
                <a:off x="1216686" y="3168610"/>
                <a:ext cx="381511" cy="5339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2" name="Picture 3"/>
              <p:cNvPicPr>
                <a:picLocks noChangeAspect="1" noChangeArrowheads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8362" r="26983"/>
              <a:stretch/>
            </p:blipFill>
            <p:spPr bwMode="auto">
              <a:xfrm rot="16953403" flipH="1">
                <a:off x="980792" y="2332979"/>
                <a:ext cx="381511" cy="5339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4" name="Ellipse 3"/>
            <p:cNvSpPr/>
            <p:nvPr/>
          </p:nvSpPr>
          <p:spPr>
            <a:xfrm>
              <a:off x="467544" y="2852936"/>
              <a:ext cx="1260000" cy="503632"/>
            </a:xfrm>
            <a:prstGeom prst="ellipse">
              <a:avLst/>
            </a:prstGeom>
            <a:no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40" name="Text Box 15"/>
          <p:cNvSpPr txBox="1">
            <a:spLocks noChangeArrowheads="1"/>
          </p:cNvSpPr>
          <p:nvPr/>
        </p:nvSpPr>
        <p:spPr bwMode="auto">
          <a:xfrm>
            <a:off x="2267744" y="3867725"/>
            <a:ext cx="2376264" cy="56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85725" marR="0" lvl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1" lang="de-DE" altLang="de-DE" sz="1600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Förderbudget der </a:t>
            </a:r>
          </a:p>
          <a:p>
            <a:pPr marL="85725" marR="0" lvl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1" lang="de-DE" altLang="de-DE" sz="1600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1. Runde insg. </a:t>
            </a:r>
            <a:r>
              <a:rPr lang="de-DE" altLang="de-DE" sz="1600" dirty="0">
                <a:solidFill>
                  <a:srgbClr val="000000"/>
                </a:solidFill>
              </a:rPr>
              <a:t>7 Mio. €</a:t>
            </a:r>
            <a:endParaRPr kumimoji="1" lang="de-DE" altLang="de-DE" sz="16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647704" y="2430179"/>
            <a:ext cx="9790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Anträge</a:t>
            </a:r>
          </a:p>
        </p:txBody>
      </p:sp>
    </p:spTree>
    <p:extLst>
      <p:ext uri="{BB962C8B-B14F-4D97-AF65-F5344CB8AC3E}">
        <p14:creationId xmlns:p14="http://schemas.microsoft.com/office/powerpoint/2010/main" val="21854640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utoShape 10"/>
          <p:cNvSpPr>
            <a:spLocks noChangeArrowheads="1"/>
          </p:cNvSpPr>
          <p:nvPr/>
        </p:nvSpPr>
        <p:spPr bwMode="auto">
          <a:xfrm>
            <a:off x="5328701" y="2480075"/>
            <a:ext cx="3528392" cy="1736096"/>
          </a:xfrm>
          <a:prstGeom prst="chevron">
            <a:avLst>
              <a:gd name="adj" fmla="val 47095"/>
            </a:avLst>
          </a:prstGeom>
          <a:solidFill>
            <a:schemeClr val="accent3">
              <a:lumMod val="75000"/>
              <a:alpha val="70000"/>
            </a:schemeClr>
          </a:solidFill>
          <a:ln>
            <a:noFill/>
          </a:ln>
          <a:effectLst>
            <a:reflection blurRad="6350" stA="50000" endA="300" endPos="385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  <a:extLst/>
        </p:spPr>
        <p:txBody>
          <a:bodyPr wrap="none" lIns="0" tIns="0" rIns="0" bIns="0" anchor="ctr"/>
          <a:lstStyle/>
          <a:p>
            <a:pPr algn="ctr" defTabSz="762000">
              <a:spcAft>
                <a:spcPct val="20000"/>
              </a:spcAft>
            </a:pPr>
            <a:r>
              <a:rPr lang="de-DE" altLang="de-DE" sz="1400" b="1" dirty="0">
                <a:solidFill>
                  <a:schemeClr val="bg1"/>
                </a:solidFill>
                <a:latin typeface="BundesSans"/>
                <a:ea typeface="Calibri" pitchFamily="34" charset="0"/>
                <a:cs typeface="Calibri" pitchFamily="34" charset="0"/>
              </a:rPr>
              <a:t>       </a:t>
            </a:r>
            <a:r>
              <a:rPr lang="de-DE" altLang="de-DE" sz="2000" b="1" dirty="0">
                <a:solidFill>
                  <a:schemeClr val="bg1"/>
                </a:solidFill>
                <a:latin typeface="BundesSans"/>
                <a:ea typeface="Calibri" pitchFamily="34" charset="0"/>
                <a:cs typeface="Calibri" pitchFamily="34" charset="0"/>
              </a:rPr>
              <a:t>Bewilligung/</a:t>
            </a:r>
          </a:p>
          <a:p>
            <a:pPr algn="ctr" defTabSz="762000">
              <a:spcAft>
                <a:spcPct val="20000"/>
              </a:spcAft>
            </a:pPr>
            <a:r>
              <a:rPr lang="de-DE" altLang="de-DE" sz="2000" b="1" dirty="0">
                <a:solidFill>
                  <a:schemeClr val="bg1"/>
                </a:solidFill>
                <a:latin typeface="BundesSans"/>
                <a:ea typeface="Calibri" pitchFamily="34" charset="0"/>
                <a:cs typeface="Calibri" pitchFamily="34" charset="0"/>
              </a:rPr>
              <a:t>   Ablehnung</a:t>
            </a:r>
          </a:p>
        </p:txBody>
      </p:sp>
      <p:sp>
        <p:nvSpPr>
          <p:cNvPr id="18" name="AutoShape 11"/>
          <p:cNvSpPr>
            <a:spLocks noChangeArrowheads="1"/>
          </p:cNvSpPr>
          <p:nvPr/>
        </p:nvSpPr>
        <p:spPr bwMode="auto">
          <a:xfrm>
            <a:off x="2805684" y="2496379"/>
            <a:ext cx="2883057" cy="1736095"/>
          </a:xfrm>
          <a:prstGeom prst="chevron">
            <a:avLst>
              <a:gd name="adj" fmla="val 47786"/>
            </a:avLst>
          </a:prstGeom>
          <a:solidFill>
            <a:schemeClr val="tx2">
              <a:lumMod val="65000"/>
              <a:alpha val="64000"/>
            </a:schemeClr>
          </a:solidFill>
          <a:ln>
            <a:noFill/>
          </a:ln>
          <a:effectLst>
            <a:reflection blurRad="6350" stA="50000" endA="300" endPos="385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  <a:extLst/>
        </p:spPr>
        <p:txBody>
          <a:bodyPr wrap="none" lIns="0" tIns="0" rIns="0" bIns="0" anchor="ctr"/>
          <a:lstStyle>
            <a:lvl1pPr defTabSz="762000">
              <a:spcAft>
                <a:spcPct val="30000"/>
              </a:spcAft>
              <a:buClr>
                <a:srgbClr val="009864"/>
              </a:buClr>
              <a:buFont typeface="Wingdings" pitchFamily="2" charset="2"/>
              <a:buChar char="§"/>
              <a:defRPr>
                <a:solidFill>
                  <a:srgbClr val="0669B2"/>
                </a:solidFill>
                <a:latin typeface="Arial" pitchFamily="34" charset="0"/>
              </a:defRPr>
            </a:lvl1pPr>
            <a:lvl2pPr marL="571500" indent="-182563" defTabSz="762000">
              <a:spcAft>
                <a:spcPct val="30000"/>
              </a:spcAft>
              <a:buClr>
                <a:srgbClr val="009864"/>
              </a:buClr>
              <a:buChar char="-"/>
              <a:defRPr sz="1400">
                <a:solidFill>
                  <a:srgbClr val="0669B2"/>
                </a:solidFill>
                <a:latin typeface="Arial" pitchFamily="34" charset="0"/>
              </a:defRPr>
            </a:lvl2pPr>
            <a:lvl3pPr marL="1143000" indent="-228600" defTabSz="762000">
              <a:spcAft>
                <a:spcPct val="30000"/>
              </a:spcAft>
              <a:buClr>
                <a:srgbClr val="009864"/>
              </a:buClr>
              <a:buFont typeface="Wingdings" pitchFamily="2" charset="2"/>
              <a:buChar char="§"/>
              <a:defRPr sz="1400">
                <a:solidFill>
                  <a:srgbClr val="0669B2"/>
                </a:solidFill>
                <a:latin typeface="Arial" pitchFamily="34" charset="0"/>
              </a:defRPr>
            </a:lvl3pPr>
            <a:lvl4pPr marL="1714500" indent="-228600" defTabSz="762000">
              <a:spcAft>
                <a:spcPct val="30000"/>
              </a:spcAft>
              <a:buClr>
                <a:srgbClr val="009864"/>
              </a:buClr>
              <a:buChar char="-"/>
              <a:defRPr sz="1400">
                <a:solidFill>
                  <a:srgbClr val="0669B2"/>
                </a:solidFill>
                <a:latin typeface="Arial" pitchFamily="34" charset="0"/>
              </a:defRPr>
            </a:lvl4pPr>
            <a:lvl5pPr marL="2286000" indent="-228600" defTabSz="762000">
              <a:spcAft>
                <a:spcPct val="30000"/>
              </a:spcAft>
              <a:buClr>
                <a:srgbClr val="009864"/>
              </a:buClr>
              <a:buFont typeface="Wingdings" pitchFamily="2" charset="2"/>
              <a:buChar char="§"/>
              <a:defRPr sz="1400">
                <a:solidFill>
                  <a:srgbClr val="0669B2"/>
                </a:solidFill>
                <a:latin typeface="Arial" pitchFamily="34" charset="0"/>
              </a:defRPr>
            </a:lvl5pPr>
            <a:lvl6pPr marL="2743200" indent="-228600" defTabSz="762000" eaLnBrk="0" fontAlgn="base" hangingPunct="0">
              <a:spcBef>
                <a:spcPct val="0"/>
              </a:spcBef>
              <a:spcAft>
                <a:spcPct val="30000"/>
              </a:spcAft>
              <a:buClr>
                <a:srgbClr val="009864"/>
              </a:buClr>
              <a:buFont typeface="Wingdings" pitchFamily="2" charset="2"/>
              <a:buChar char="§"/>
              <a:defRPr sz="1400">
                <a:solidFill>
                  <a:srgbClr val="0669B2"/>
                </a:solidFill>
                <a:latin typeface="Arial" pitchFamily="34" charset="0"/>
              </a:defRPr>
            </a:lvl6pPr>
            <a:lvl7pPr marL="3200400" indent="-228600" defTabSz="762000" eaLnBrk="0" fontAlgn="base" hangingPunct="0">
              <a:spcBef>
                <a:spcPct val="0"/>
              </a:spcBef>
              <a:spcAft>
                <a:spcPct val="30000"/>
              </a:spcAft>
              <a:buClr>
                <a:srgbClr val="009864"/>
              </a:buClr>
              <a:buFont typeface="Wingdings" pitchFamily="2" charset="2"/>
              <a:buChar char="§"/>
              <a:defRPr sz="1400">
                <a:solidFill>
                  <a:srgbClr val="0669B2"/>
                </a:solidFill>
                <a:latin typeface="Arial" pitchFamily="34" charset="0"/>
              </a:defRPr>
            </a:lvl7pPr>
            <a:lvl8pPr marL="3657600" indent="-228600" defTabSz="762000" eaLnBrk="0" fontAlgn="base" hangingPunct="0">
              <a:spcBef>
                <a:spcPct val="0"/>
              </a:spcBef>
              <a:spcAft>
                <a:spcPct val="30000"/>
              </a:spcAft>
              <a:buClr>
                <a:srgbClr val="009864"/>
              </a:buClr>
              <a:buFont typeface="Wingdings" pitchFamily="2" charset="2"/>
              <a:buChar char="§"/>
              <a:defRPr sz="1400">
                <a:solidFill>
                  <a:srgbClr val="0669B2"/>
                </a:solidFill>
                <a:latin typeface="Arial" pitchFamily="34" charset="0"/>
              </a:defRPr>
            </a:lvl8pPr>
            <a:lvl9pPr marL="4114800" indent="-228600" defTabSz="762000" eaLnBrk="0" fontAlgn="base" hangingPunct="0">
              <a:spcBef>
                <a:spcPct val="0"/>
              </a:spcBef>
              <a:spcAft>
                <a:spcPct val="30000"/>
              </a:spcAft>
              <a:buClr>
                <a:srgbClr val="009864"/>
              </a:buClr>
              <a:buFont typeface="Wingdings" pitchFamily="2" charset="2"/>
              <a:buChar char="§"/>
              <a:defRPr sz="1400">
                <a:solidFill>
                  <a:srgbClr val="0669B2"/>
                </a:solidFill>
                <a:latin typeface="Arial" pitchFamily="34" charset="0"/>
              </a:defRPr>
            </a:lvl9pPr>
          </a:lstStyle>
          <a:p>
            <a:pPr algn="ctr">
              <a:spcAft>
                <a:spcPct val="20000"/>
              </a:spcAft>
              <a:buClrTx/>
              <a:buFontTx/>
              <a:buNone/>
            </a:pPr>
            <a:r>
              <a:rPr lang="de-DE" altLang="de-DE" sz="2000" b="1" dirty="0">
                <a:solidFill>
                  <a:schemeClr val="bg1"/>
                </a:solidFill>
                <a:latin typeface="BundesSans"/>
                <a:ea typeface="Calibri" pitchFamily="34" charset="0"/>
                <a:cs typeface="Calibri" pitchFamily="34" charset="0"/>
              </a:rPr>
              <a:t>     Ranking</a:t>
            </a:r>
          </a:p>
        </p:txBody>
      </p:sp>
      <p:cxnSp>
        <p:nvCxnSpPr>
          <p:cNvPr id="21" name="Gerade Verbindung mit Pfeil 20"/>
          <p:cNvCxnSpPr/>
          <p:nvPr/>
        </p:nvCxnSpPr>
        <p:spPr bwMode="auto">
          <a:xfrm>
            <a:off x="251520" y="4592973"/>
            <a:ext cx="2266132" cy="0"/>
          </a:xfrm>
          <a:prstGeom prst="straightConnector1">
            <a:avLst/>
          </a:prstGeom>
          <a:ln w="73025">
            <a:solidFill>
              <a:srgbClr val="BF1B1A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 Verbindung mit Pfeil 25"/>
          <p:cNvCxnSpPr/>
          <p:nvPr/>
        </p:nvCxnSpPr>
        <p:spPr bwMode="auto">
          <a:xfrm>
            <a:off x="5472717" y="4592973"/>
            <a:ext cx="2952328" cy="0"/>
          </a:xfrm>
          <a:prstGeom prst="straightConnector1">
            <a:avLst/>
          </a:prstGeom>
          <a:ln w="73025">
            <a:solidFill>
              <a:srgbClr val="BF1B1A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feld 28"/>
          <p:cNvSpPr txBox="1"/>
          <p:nvPr/>
        </p:nvSpPr>
        <p:spPr>
          <a:xfrm>
            <a:off x="1945828" y="1926587"/>
            <a:ext cx="2194124" cy="307777"/>
          </a:xfrm>
          <a:prstGeom prst="rect">
            <a:avLst/>
          </a:prstGeom>
          <a:noFill/>
          <a:ln w="28575">
            <a:solidFill>
              <a:srgbClr val="C00000"/>
            </a:solidFill>
          </a:ln>
          <a:effectLst>
            <a:softEdge rad="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de-DE" sz="1200" b="1" dirty="0">
                <a:solidFill>
                  <a:srgbClr val="C00000"/>
                </a:solidFill>
                <a:latin typeface="BundesSans"/>
              </a:rPr>
              <a:t>Stichtag </a:t>
            </a:r>
            <a:r>
              <a:rPr lang="de-DE" sz="1400" b="1" dirty="0">
                <a:solidFill>
                  <a:srgbClr val="C00000"/>
                </a:solidFill>
                <a:latin typeface="BundesSans"/>
              </a:rPr>
              <a:t>*</a:t>
            </a:r>
          </a:p>
        </p:txBody>
      </p:sp>
      <p:sp>
        <p:nvSpPr>
          <p:cNvPr id="31" name="Textfeld 30"/>
          <p:cNvSpPr txBox="1"/>
          <p:nvPr/>
        </p:nvSpPr>
        <p:spPr>
          <a:xfrm>
            <a:off x="669704" y="4824328"/>
            <a:ext cx="1447832" cy="338554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marL="474663" marR="0" indent="-474663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4F80"/>
              </a:buClr>
              <a:buSzPct val="80000"/>
              <a:buFont typeface="Wingdings" pitchFamily="2" charset="2"/>
              <a:buNone/>
              <a:tabLst/>
            </a:pPr>
            <a:r>
              <a:rPr lang="de-DE" sz="1400" kern="0" dirty="0">
                <a:solidFill>
                  <a:srgbClr val="C00000"/>
                </a:solidFill>
                <a:latin typeface="BundesSans"/>
                <a:ea typeface="+mn-ea"/>
              </a:rPr>
              <a:t>max. </a:t>
            </a:r>
            <a:r>
              <a:rPr lang="de-DE" sz="1400" kern="0" dirty="0">
                <a:solidFill>
                  <a:srgbClr val="6F6F6F"/>
                </a:solidFill>
                <a:latin typeface="BundesSans"/>
                <a:ea typeface="+mn-ea"/>
              </a:rPr>
              <a:t>3 </a:t>
            </a:r>
            <a:r>
              <a:rPr kumimoji="0" lang="de-DE" sz="1400" b="0" i="0" u="none" strike="noStrike" kern="0" cap="none" spc="0" normalizeH="0" noProof="0" dirty="0">
                <a:ln>
                  <a:noFill/>
                </a:ln>
                <a:solidFill>
                  <a:srgbClr val="6F6F6F"/>
                </a:solidFill>
                <a:effectLst/>
                <a:uLnTx/>
                <a:uFillTx/>
                <a:latin typeface="BundesSans"/>
              </a:rPr>
              <a:t>Monate</a:t>
            </a:r>
            <a:r>
              <a:rPr kumimoji="0" lang="de-DE" sz="1600" b="1" i="0" u="none" strike="noStrike" kern="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BundesSans"/>
              </a:rPr>
              <a:t>*</a:t>
            </a:r>
            <a:endParaRPr kumimoji="0" lang="de-DE" sz="14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BundesSans"/>
            </a:endParaRPr>
          </a:p>
        </p:txBody>
      </p:sp>
      <p:sp>
        <p:nvSpPr>
          <p:cNvPr id="32" name="Textfeld 31"/>
          <p:cNvSpPr txBox="1"/>
          <p:nvPr/>
        </p:nvSpPr>
        <p:spPr>
          <a:xfrm>
            <a:off x="6324205" y="4784996"/>
            <a:ext cx="1428596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marL="474663" marR="0" indent="-474663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4F80"/>
              </a:buClr>
              <a:buSzPct val="80000"/>
              <a:buFont typeface="Wingdings" pitchFamily="2" charset="2"/>
              <a:buNone/>
              <a:tabLst/>
            </a:pPr>
            <a:r>
              <a:rPr lang="de-DE" sz="1400" kern="0" dirty="0">
                <a:solidFill>
                  <a:srgbClr val="6F6F6F"/>
                </a:solidFill>
                <a:latin typeface="BundesSans"/>
                <a:ea typeface="+mn-ea"/>
              </a:rPr>
              <a:t>max. 6 Wochen</a:t>
            </a:r>
            <a:endParaRPr kumimoji="0" lang="de-DE" sz="1400" b="0" i="0" u="none" strike="noStrike" kern="0" cap="none" spc="0" normalizeH="0" baseline="0" noProof="0" dirty="0">
              <a:ln>
                <a:noFill/>
              </a:ln>
              <a:solidFill>
                <a:srgbClr val="6F6F6F"/>
              </a:solidFill>
              <a:effectLst/>
              <a:uLnTx/>
              <a:uFillTx/>
              <a:latin typeface="BundesSans"/>
              <a:ea typeface="+mn-ea"/>
            </a:endParaRPr>
          </a:p>
        </p:txBody>
      </p:sp>
      <p:sp>
        <p:nvSpPr>
          <p:cNvPr id="33" name="Textfeld 32"/>
          <p:cNvSpPr txBox="1"/>
          <p:nvPr/>
        </p:nvSpPr>
        <p:spPr>
          <a:xfrm>
            <a:off x="808597" y="5670229"/>
            <a:ext cx="7867859" cy="634020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marR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4F80"/>
              </a:buClr>
              <a:buSzPct val="80000"/>
              <a:tabLst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BundesSans"/>
              </a:rPr>
              <a:t>* vorzeitige Schließung einer Runde bei</a:t>
            </a:r>
            <a:r>
              <a:rPr kumimoji="0" lang="de-DE" sz="1600" b="1" i="0" u="none" strike="noStrike" kern="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BundesSans"/>
              </a:rPr>
              <a:t> Überzeichnung von 150% des Budgets</a:t>
            </a:r>
          </a:p>
          <a:p>
            <a:pPr marR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4F80"/>
              </a:buClr>
              <a:buSzPct val="80000"/>
              <a:tabLst/>
            </a:pPr>
            <a:r>
              <a:rPr lang="de-DE" sz="1600" b="1" kern="0" baseline="0" dirty="0">
                <a:solidFill>
                  <a:srgbClr val="C00000"/>
                </a:solidFill>
                <a:latin typeface="BundesSans"/>
                <a:sym typeface="Wingdings" panose="05000000000000000000" pitchFamily="2" charset="2"/>
              </a:rPr>
              <a:t>        Es lohnt sich Anträge</a:t>
            </a:r>
            <a:r>
              <a:rPr lang="de-DE" sz="1600" b="1" kern="0" dirty="0">
                <a:solidFill>
                  <a:srgbClr val="C00000"/>
                </a:solidFill>
                <a:latin typeface="BundesSans"/>
                <a:sym typeface="Wingdings" panose="05000000000000000000" pitchFamily="2" charset="2"/>
              </a:rPr>
              <a:t> zu Beginn einer Wettbewerbsrunde zu stellen!</a:t>
            </a:r>
            <a:endParaRPr kumimoji="0" lang="de-DE" sz="16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BundesSans"/>
            </a:endParaRPr>
          </a:p>
        </p:txBody>
      </p:sp>
      <p:sp>
        <p:nvSpPr>
          <p:cNvPr id="46" name="Titel 2"/>
          <p:cNvSpPr txBox="1">
            <a:spLocks/>
          </p:cNvSpPr>
          <p:nvPr/>
        </p:nvSpPr>
        <p:spPr>
          <a:xfrm>
            <a:off x="-972616" y="1210444"/>
            <a:ext cx="6570959" cy="490364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000" b="1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Ablauf einer Wettbewerbsrunde</a:t>
            </a:r>
          </a:p>
        </p:txBody>
      </p:sp>
      <p:sp>
        <p:nvSpPr>
          <p:cNvPr id="11" name="Rechteck 10"/>
          <p:cNvSpPr/>
          <p:nvPr/>
        </p:nvSpPr>
        <p:spPr>
          <a:xfrm>
            <a:off x="3014113" y="2343678"/>
            <a:ext cx="45719" cy="1881092"/>
          </a:xfrm>
          <a:prstGeom prst="rect">
            <a:avLst/>
          </a:prstGeom>
          <a:ln w="73025">
            <a:solidFill>
              <a:srgbClr val="BF1B1A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 sz="800" dirty="0"/>
          </a:p>
        </p:txBody>
      </p:sp>
      <p:sp>
        <p:nvSpPr>
          <p:cNvPr id="17" name="AutoShape 9"/>
          <p:cNvSpPr>
            <a:spLocks noChangeArrowheads="1"/>
          </p:cNvSpPr>
          <p:nvPr/>
        </p:nvSpPr>
        <p:spPr bwMode="auto">
          <a:xfrm>
            <a:off x="251520" y="2496379"/>
            <a:ext cx="2842197" cy="1728391"/>
          </a:xfrm>
          <a:prstGeom prst="homePlate">
            <a:avLst>
              <a:gd name="adj" fmla="val 46967"/>
            </a:avLst>
          </a:prstGeom>
          <a:solidFill>
            <a:schemeClr val="bg1">
              <a:lumMod val="50000"/>
            </a:schemeClr>
          </a:solidFill>
          <a:ln>
            <a:noFill/>
          </a:ln>
          <a:effectLst>
            <a:reflection blurRad="6350" stA="50000" endA="300" endPos="385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  <a:extLst/>
        </p:spPr>
        <p:txBody>
          <a:bodyPr wrap="none" lIns="0" tIns="0" rIns="0" bIns="0" anchor="ctr"/>
          <a:lstStyle/>
          <a:p>
            <a:pPr marL="285750" indent="-195263" defTabSz="762000">
              <a:spcAft>
                <a:spcPct val="20000"/>
              </a:spcAft>
              <a:buFontTx/>
              <a:buChar char="-"/>
            </a:pPr>
            <a:endParaRPr lang="de-DE" altLang="de-DE" sz="1200" b="1" dirty="0">
              <a:solidFill>
                <a:schemeClr val="bg1"/>
              </a:solidFill>
              <a:latin typeface="BundesSans"/>
              <a:ea typeface="Calibri" pitchFamily="34" charset="0"/>
              <a:cs typeface="Calibri" pitchFamily="34" charset="0"/>
            </a:endParaRPr>
          </a:p>
          <a:p>
            <a:pPr marL="90487" defTabSz="762000">
              <a:spcAft>
                <a:spcPct val="20000"/>
              </a:spcAft>
            </a:pPr>
            <a:r>
              <a:rPr lang="de-DE" altLang="de-DE" sz="2000" b="1" dirty="0">
                <a:solidFill>
                  <a:schemeClr val="bg1"/>
                </a:solidFill>
                <a:latin typeface="BundesSans"/>
                <a:ea typeface="Calibri" pitchFamily="34" charset="0"/>
                <a:cs typeface="Calibri" pitchFamily="34" charset="0"/>
              </a:rPr>
              <a:t>  Antragseingänge</a:t>
            </a:r>
          </a:p>
          <a:p>
            <a:pPr marL="285750" indent="-285750" defTabSz="762000">
              <a:spcAft>
                <a:spcPct val="20000"/>
              </a:spcAft>
              <a:buFontTx/>
              <a:buChar char="-"/>
            </a:pPr>
            <a:endParaRPr lang="de-DE" altLang="de-DE" sz="1400" b="1" dirty="0">
              <a:solidFill>
                <a:schemeClr val="bg1"/>
              </a:solidFill>
              <a:latin typeface="BundesSans"/>
              <a:ea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93467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Tabel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6207250"/>
              </p:ext>
            </p:extLst>
          </p:nvPr>
        </p:nvGraphicFramePr>
        <p:xfrm>
          <a:off x="539553" y="1412777"/>
          <a:ext cx="7755923" cy="47019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534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908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116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79632">
                <a:tc>
                  <a:txBody>
                    <a:bodyPr/>
                    <a:lstStyle/>
                    <a:p>
                      <a:endParaRPr lang="de-DE" sz="1900" dirty="0">
                        <a:solidFill>
                          <a:srgbClr val="C00000"/>
                        </a:solidFill>
                        <a:latin typeface="BundesSans"/>
                      </a:endParaRPr>
                    </a:p>
                  </a:txBody>
                  <a:tcPr marT="60960" marB="60960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900" b="1" dirty="0">
                          <a:solidFill>
                            <a:schemeClr val="bg1"/>
                          </a:solidFill>
                          <a:latin typeface="BundesSans"/>
                          <a:ea typeface="新細明體" charset="-120"/>
                          <a:cs typeface="+mn-cs"/>
                        </a:rPr>
                        <a:t>Zuschuss </a:t>
                      </a:r>
                      <a:br>
                        <a:rPr lang="de-DE" sz="1900" b="1" dirty="0">
                          <a:solidFill>
                            <a:schemeClr val="bg1"/>
                          </a:solidFill>
                          <a:latin typeface="BundesSans"/>
                          <a:ea typeface="新細明體" charset="-120"/>
                          <a:cs typeface="+mn-cs"/>
                        </a:rPr>
                      </a:br>
                      <a:r>
                        <a:rPr lang="de-DE" sz="1900" b="1" dirty="0">
                          <a:solidFill>
                            <a:schemeClr val="bg1"/>
                          </a:solidFill>
                          <a:latin typeface="BundesSans"/>
                          <a:ea typeface="新細明體" charset="-120"/>
                          <a:cs typeface="+mn-cs"/>
                        </a:rPr>
                        <a:t>und Kredit</a:t>
                      </a:r>
                    </a:p>
                  </a:txBody>
                  <a:tcPr marT="60960" marB="6096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900" b="1" kern="1200" dirty="0">
                          <a:solidFill>
                            <a:schemeClr val="bg1"/>
                          </a:solidFill>
                          <a:latin typeface="BundesSans"/>
                          <a:ea typeface="新細明體" charset="-120"/>
                          <a:cs typeface="+mn-cs"/>
                        </a:rPr>
                        <a:t>Wettbewerb</a:t>
                      </a:r>
                    </a:p>
                  </a:txBody>
                  <a:tcPr marT="60960" marB="60960"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0679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9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BundesSans"/>
                          <a:ea typeface="+mn-ea"/>
                          <a:cs typeface="+mn-cs"/>
                        </a:rPr>
                        <a:t>Fördergegenstand</a:t>
                      </a:r>
                      <a:endParaRPr kumimoji="0" lang="de-DE" sz="1900" b="1" i="0" u="none" strike="noStrike" kern="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BundesSans"/>
                        <a:ea typeface="+mn-ea"/>
                        <a:cs typeface="+mn-cs"/>
                      </a:endParaRPr>
                    </a:p>
                  </a:txBody>
                  <a:tcPr marT="60960" marB="6096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de-DE" sz="19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uLnTx/>
                          <a:uFillTx/>
                          <a:latin typeface="BundesSans"/>
                          <a:ea typeface="+mn-ea"/>
                        </a:rPr>
                        <a:t>branchen- und technologieoffen</a:t>
                      </a:r>
                      <a:endParaRPr kumimoji="0" lang="de-DE" sz="1900" b="1" i="0" u="none" strike="noStrike" kern="0" cap="none" spc="0" normalizeH="0" baseline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uLnTx/>
                        <a:uFillTx/>
                        <a:latin typeface="BundesSans"/>
                        <a:ea typeface="+mn-ea"/>
                        <a:cs typeface="+mn-cs"/>
                      </a:endParaRPr>
                    </a:p>
                  </a:txBody>
                  <a:tcPr marT="60960" marB="6096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9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uLnTx/>
                          <a:uFillTx/>
                          <a:latin typeface="BundesSans"/>
                          <a:ea typeface="+mn-ea"/>
                        </a:rPr>
                        <a:t>branchen- und technologieoffen</a:t>
                      </a:r>
                      <a:endParaRPr kumimoji="0" lang="de-DE" sz="1900" b="1" i="0" u="none" strike="noStrike" kern="0" cap="none" spc="0" normalizeH="0" baseline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uLnTx/>
                        <a:uFillTx/>
                        <a:latin typeface="BundesSans"/>
                        <a:ea typeface="+mn-ea"/>
                        <a:cs typeface="+mn-cs"/>
                      </a:endParaRPr>
                    </a:p>
                  </a:txBody>
                  <a:tcPr marT="60960" marB="6096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6729">
                <a:tc>
                  <a:txBody>
                    <a:bodyPr/>
                    <a:lstStyle/>
                    <a:p>
                      <a:r>
                        <a:rPr kumimoji="0" lang="de-DE" sz="19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BundesSans"/>
                          <a:ea typeface="+mn-ea"/>
                        </a:rPr>
                        <a:t>Amortisationszeit</a:t>
                      </a:r>
                      <a:endParaRPr lang="de-DE" sz="1900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de-DE" sz="19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uLnTx/>
                          <a:uFillTx/>
                          <a:latin typeface="BundesSans"/>
                          <a:ea typeface="+mn-ea"/>
                        </a:rPr>
                        <a:t>≥ 2 Jahre</a:t>
                      </a:r>
                      <a:endParaRPr kumimoji="0" lang="de-DE" sz="1900" b="1" i="0" u="none" strike="noStrike" kern="0" cap="none" spc="0" normalizeH="0" baseline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uLnTx/>
                        <a:uFillTx/>
                        <a:latin typeface="BundesSans"/>
                        <a:ea typeface="+mn-ea"/>
                        <a:cs typeface="+mn-cs"/>
                      </a:endParaRPr>
                    </a:p>
                  </a:txBody>
                  <a:tcPr marT="60960" marB="609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900" b="1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undesSans"/>
                        </a:rPr>
                        <a:t>≥ 4 Jahre</a:t>
                      </a:r>
                      <a:endParaRPr kumimoji="0" lang="de-DE" sz="19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uLnTx/>
                        <a:uFillTx/>
                        <a:latin typeface="BundesSans"/>
                        <a:ea typeface="+mn-ea"/>
                      </a:endParaRPr>
                    </a:p>
                  </a:txBody>
                  <a:tcPr marT="60960" marB="609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4629">
                <a:tc>
                  <a:txBody>
                    <a:bodyPr/>
                    <a:lstStyle/>
                    <a:p>
                      <a:r>
                        <a:rPr kumimoji="0" lang="de-DE" sz="19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BundesSans"/>
                          <a:ea typeface="+mn-ea"/>
                        </a:rPr>
                        <a:t>Förderquote</a:t>
                      </a:r>
                      <a:endParaRPr lang="de-DE" sz="1900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de-DE" sz="19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uLnTx/>
                          <a:uFillTx/>
                          <a:latin typeface="BundesSans"/>
                          <a:ea typeface="+mn-ea"/>
                        </a:rPr>
                        <a:t>30 % (40 % für KMU)</a:t>
                      </a:r>
                      <a:endParaRPr kumimoji="0" lang="de-DE" sz="1900" b="1" i="0" u="none" strike="noStrike" kern="0" cap="none" spc="0" normalizeH="0" baseline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uLnTx/>
                        <a:uFillTx/>
                        <a:latin typeface="BundesSans"/>
                        <a:ea typeface="+mn-ea"/>
                        <a:cs typeface="+mn-cs"/>
                      </a:endParaRPr>
                    </a:p>
                  </a:txBody>
                  <a:tcPr marT="60960" marB="6096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9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uLnTx/>
                          <a:uFillTx/>
                          <a:latin typeface="BundesSans"/>
                          <a:ea typeface="+mn-ea"/>
                        </a:rPr>
                        <a:t>bis</a:t>
                      </a:r>
                      <a:r>
                        <a:rPr kumimoji="0" lang="de-DE" sz="1900" b="1" i="0" u="none" strike="noStrike" kern="0" cap="none" spc="0" normalizeH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uLnTx/>
                          <a:uFillTx/>
                          <a:latin typeface="BundesSans"/>
                          <a:ea typeface="+mn-ea"/>
                        </a:rPr>
                        <a:t> zu 50 %</a:t>
                      </a:r>
                      <a:endParaRPr kumimoji="0" lang="de-DE" sz="19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uLnTx/>
                        <a:uFillTx/>
                        <a:latin typeface="BundesSans"/>
                        <a:ea typeface="+mn-ea"/>
                      </a:endParaRPr>
                    </a:p>
                  </a:txBody>
                  <a:tcPr marT="60960" marB="6096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44629">
                <a:tc>
                  <a:txBody>
                    <a:bodyPr/>
                    <a:lstStyle/>
                    <a:p>
                      <a:r>
                        <a:rPr kumimoji="0" lang="de-DE" sz="19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BundesSans"/>
                          <a:ea typeface="+mn-ea"/>
                        </a:rPr>
                        <a:t>Maximale Förderung</a:t>
                      </a:r>
                      <a:endParaRPr lang="de-DE" sz="1900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de-DE" sz="19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uLnTx/>
                          <a:uFillTx/>
                          <a:latin typeface="BundesSans"/>
                          <a:ea typeface="+mn-ea"/>
                        </a:rPr>
                        <a:t>10 Mio. Euro</a:t>
                      </a:r>
                      <a:endParaRPr kumimoji="0" lang="de-DE" sz="1900" b="1" i="0" u="none" strike="noStrike" kern="0" cap="none" spc="0" normalizeH="0" baseline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uLnTx/>
                        <a:uFillTx/>
                        <a:latin typeface="BundesSans"/>
                        <a:ea typeface="+mn-ea"/>
                        <a:cs typeface="+mn-cs"/>
                      </a:endParaRPr>
                    </a:p>
                  </a:txBody>
                  <a:tcPr marT="60960" marB="609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de-DE" sz="19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uLnTx/>
                          <a:uFillTx/>
                          <a:latin typeface="BundesSans"/>
                          <a:ea typeface="+mn-ea"/>
                        </a:rPr>
                        <a:t>5</a:t>
                      </a:r>
                      <a:r>
                        <a:rPr kumimoji="0" lang="de-DE" sz="1900" b="1" i="0" u="none" strike="noStrike" kern="0" cap="none" spc="0" normalizeH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uLnTx/>
                          <a:uFillTx/>
                          <a:latin typeface="BundesSans"/>
                          <a:ea typeface="+mn-ea"/>
                        </a:rPr>
                        <a:t> Mio. Euro</a:t>
                      </a:r>
                      <a:endParaRPr kumimoji="0" lang="de-DE" sz="1900" b="1" i="0" u="none" strike="noStrike" kern="0" cap="none" spc="0" normalizeH="0" baseline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uLnTx/>
                        <a:uFillTx/>
                        <a:latin typeface="BundesSans"/>
                        <a:ea typeface="+mn-ea"/>
                        <a:cs typeface="+mn-cs"/>
                      </a:endParaRPr>
                    </a:p>
                  </a:txBody>
                  <a:tcPr marT="60960" marB="609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34222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kumimoji="0" lang="de-DE" sz="1900" b="1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BundesSans"/>
                          <a:ea typeface="+mn-ea"/>
                          <a:cs typeface="+mn-cs"/>
                        </a:rPr>
                        <a:t>Förderdeckel</a:t>
                      </a:r>
                    </a:p>
                  </a:txBody>
                  <a:tcPr marT="60960" marB="6096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74663" indent="-474663" algn="ctr">
                        <a:spcBef>
                          <a:spcPts val="600"/>
                        </a:spcBef>
                        <a:buClr>
                          <a:srgbClr val="004F80"/>
                        </a:buClr>
                        <a:buSzPct val="80000"/>
                        <a:tabLst>
                          <a:tab pos="2778125" algn="l"/>
                        </a:tabLst>
                      </a:pPr>
                      <a:r>
                        <a:rPr kumimoji="0" lang="de-DE" sz="19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uLnTx/>
                          <a:uFillTx/>
                          <a:latin typeface="BundesSans"/>
                          <a:ea typeface="+mn-ea"/>
                        </a:rPr>
                        <a:t>500</a:t>
                      </a:r>
                      <a:r>
                        <a:rPr kumimoji="0" lang="de-DE" sz="1900" b="1" i="0" u="none" strike="noStrike" kern="0" cap="none" spc="0" normalizeH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uLnTx/>
                          <a:uFillTx/>
                          <a:latin typeface="BundesSans"/>
                          <a:ea typeface="+mn-ea"/>
                        </a:rPr>
                        <a:t> €/t CO</a:t>
                      </a:r>
                      <a:r>
                        <a:rPr kumimoji="0" lang="de-DE" sz="1900" b="1" i="0" u="none" strike="noStrike" kern="0" cap="none" spc="0" normalizeH="0" baseline="-2500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uLnTx/>
                          <a:uFillTx/>
                          <a:latin typeface="BundesSans"/>
                          <a:ea typeface="+mn-ea"/>
                        </a:rPr>
                        <a:t>2</a:t>
                      </a:r>
                      <a:r>
                        <a:rPr kumimoji="0" lang="de-DE" sz="1900" b="1" i="0" u="none" strike="noStrike" kern="0" cap="none" spc="0" normalizeH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uLnTx/>
                          <a:uFillTx/>
                          <a:latin typeface="BundesSans"/>
                          <a:ea typeface="+mn-ea"/>
                        </a:rPr>
                        <a:t> </a:t>
                      </a:r>
                    </a:p>
                    <a:p>
                      <a:pPr marL="474663" indent="-474663" algn="ctr">
                        <a:spcBef>
                          <a:spcPts val="600"/>
                        </a:spcBef>
                        <a:buClr>
                          <a:srgbClr val="004F80"/>
                        </a:buClr>
                        <a:buSzPct val="80000"/>
                        <a:tabLst>
                          <a:tab pos="2778125" algn="l"/>
                        </a:tabLst>
                      </a:pPr>
                      <a:r>
                        <a:rPr kumimoji="0" lang="de-DE" sz="1900" b="1" i="0" u="none" strike="noStrike" kern="0" cap="none" spc="0" normalizeH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uLnTx/>
                          <a:uFillTx/>
                          <a:latin typeface="BundesSans"/>
                          <a:ea typeface="+mn-ea"/>
                        </a:rPr>
                        <a:t>(7</a:t>
                      </a:r>
                      <a:r>
                        <a:rPr lang="de-DE" sz="1900" b="1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undesSans"/>
                        </a:rPr>
                        <a:t>00 €/t CO</a:t>
                      </a:r>
                      <a:r>
                        <a:rPr lang="de-DE" sz="1900" b="1" kern="0" baseline="-25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undesSans"/>
                        </a:rPr>
                        <a:t>2</a:t>
                      </a:r>
                      <a:r>
                        <a:rPr lang="de-DE" sz="1900" b="1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undesSans"/>
                        </a:rPr>
                        <a:t> für KMU)</a:t>
                      </a:r>
                      <a:endParaRPr kumimoji="0" lang="de-DE" sz="19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uLnTx/>
                        <a:uFillTx/>
                        <a:latin typeface="BundesSans"/>
                        <a:ea typeface="+mn-ea"/>
                      </a:endParaRPr>
                    </a:p>
                  </a:txBody>
                  <a:tcPr marT="60960" marB="6096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de-DE" sz="1900" b="1" i="0" u="none" strike="noStrike" kern="0" cap="none" spc="0" normalizeH="0" baseline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uLnTx/>
                        <a:uFillTx/>
                        <a:latin typeface="Bundes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de-DE" sz="1900" b="1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uLnTx/>
                          <a:uFillTx/>
                          <a:latin typeface="BundesSans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T="60960" marB="6096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5" name="Titel 2"/>
          <p:cNvSpPr txBox="1">
            <a:spLocks/>
          </p:cNvSpPr>
          <p:nvPr/>
        </p:nvSpPr>
        <p:spPr>
          <a:xfrm>
            <a:off x="251520" y="648072"/>
            <a:ext cx="8172000" cy="98072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dirty="0"/>
              <a:t>„Zuschuss und Kredit“ vs. „Wettbewerb“</a:t>
            </a:r>
          </a:p>
        </p:txBody>
      </p:sp>
    </p:spTree>
    <p:extLst>
      <p:ext uri="{BB962C8B-B14F-4D97-AF65-F5344CB8AC3E}">
        <p14:creationId xmlns:p14="http://schemas.microsoft.com/office/powerpoint/2010/main" val="3709045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39552" y="1220755"/>
            <a:ext cx="81369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de-DE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Zusammengefasst:</a:t>
            </a:r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611561" y="1988840"/>
            <a:ext cx="232813" cy="960107"/>
          </a:xfrm>
          <a:prstGeom prst="rect">
            <a:avLst/>
          </a:prstGeom>
          <a:solidFill>
            <a:srgbClr val="6CAAC0"/>
          </a:solidFill>
          <a:ln>
            <a:noFill/>
          </a:ln>
          <a:effectLst/>
          <a:extLst/>
        </p:spPr>
        <p:txBody>
          <a:bodyPr wrap="none" lIns="0" tIns="0" rIns="0" bIns="0" anchor="ctr"/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de-DE" altLang="de-DE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1</a:t>
            </a:r>
          </a:p>
        </p:txBody>
      </p:sp>
      <p:cxnSp>
        <p:nvCxnSpPr>
          <p:cNvPr id="34" name="Gerade Verbindung 33"/>
          <p:cNvCxnSpPr/>
          <p:nvPr/>
        </p:nvCxnSpPr>
        <p:spPr>
          <a:xfrm>
            <a:off x="611561" y="2948945"/>
            <a:ext cx="7560839" cy="0"/>
          </a:xfrm>
          <a:prstGeom prst="line">
            <a:avLst/>
          </a:prstGeom>
          <a:ln w="9525">
            <a:solidFill>
              <a:srgbClr val="6CAA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 Box 15"/>
          <p:cNvSpPr txBox="1">
            <a:spLocks noChangeArrowheads="1"/>
          </p:cNvSpPr>
          <p:nvPr/>
        </p:nvSpPr>
        <p:spPr bwMode="auto">
          <a:xfrm>
            <a:off x="899592" y="1988840"/>
            <a:ext cx="7272808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lvl="0" algn="l" fontAlgn="auto">
              <a:spcBef>
                <a:spcPts val="0"/>
              </a:spcBef>
              <a:spcAft>
                <a:spcPts val="0"/>
              </a:spcAft>
            </a:pPr>
            <a:r>
              <a:rPr kumimoji="0" lang="de-DE" sz="1600" b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Mit Förderpaket bietet BMWi erstmals </a:t>
            </a:r>
            <a:r>
              <a:rPr kumimoji="0" lang="de-DE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für die gesamte Wirtschaft ein Komplett-Programm</a:t>
            </a:r>
            <a:r>
              <a:rPr kumimoji="0" lang="de-DE" sz="1600" b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für alle Investitionen zur Steigerung von Energieeffizienz und Prozesswärme aus Erneuerbaren Energien</a:t>
            </a:r>
          </a:p>
        </p:txBody>
      </p:sp>
      <p:sp>
        <p:nvSpPr>
          <p:cNvPr id="36" name="Rectangle 20"/>
          <p:cNvSpPr>
            <a:spLocks noChangeArrowheads="1"/>
          </p:cNvSpPr>
          <p:nvPr/>
        </p:nvSpPr>
        <p:spPr bwMode="auto">
          <a:xfrm>
            <a:off x="611561" y="3116189"/>
            <a:ext cx="232813" cy="960107"/>
          </a:xfrm>
          <a:prstGeom prst="rect">
            <a:avLst/>
          </a:prstGeom>
          <a:solidFill>
            <a:srgbClr val="6CAAC0"/>
          </a:solidFill>
          <a:ln>
            <a:noFill/>
          </a:ln>
          <a:effectLst/>
          <a:extLst/>
        </p:spPr>
        <p:txBody>
          <a:bodyPr wrap="none" lIns="0" tIns="0" rIns="0" bIns="0" anchor="ctr"/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de-DE" altLang="de-DE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2</a:t>
            </a:r>
          </a:p>
        </p:txBody>
      </p:sp>
      <p:cxnSp>
        <p:nvCxnSpPr>
          <p:cNvPr id="37" name="Gerade Verbindung 36"/>
          <p:cNvCxnSpPr/>
          <p:nvPr/>
        </p:nvCxnSpPr>
        <p:spPr>
          <a:xfrm>
            <a:off x="611561" y="4076295"/>
            <a:ext cx="7560839" cy="0"/>
          </a:xfrm>
          <a:prstGeom prst="line">
            <a:avLst/>
          </a:prstGeom>
          <a:ln w="9525">
            <a:solidFill>
              <a:srgbClr val="6CAA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 Box 15"/>
          <p:cNvSpPr txBox="1">
            <a:spLocks noChangeArrowheads="1"/>
          </p:cNvSpPr>
          <p:nvPr/>
        </p:nvSpPr>
        <p:spPr bwMode="auto">
          <a:xfrm>
            <a:off x="899592" y="3252463"/>
            <a:ext cx="727280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lvl="0" algn="l" fontAlgn="auto">
              <a:spcBef>
                <a:spcPts val="0"/>
              </a:spcBef>
              <a:spcAft>
                <a:spcPts val="0"/>
              </a:spcAft>
            </a:pPr>
            <a:r>
              <a:rPr kumimoji="0" lang="de-DE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Module 1-3 </a:t>
            </a:r>
            <a:r>
              <a:rPr kumimoji="0" lang="de-DE" sz="1600" b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klassischen Zuschussförderung (BAFA oder KfW) adressieren </a:t>
            </a:r>
            <a:r>
              <a:rPr kumimoji="0" lang="de-DE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„einfache“ Einzelmaßnahmen mit geringem Investitionsvolumen</a:t>
            </a:r>
            <a:endParaRPr kumimoji="0" lang="de-DE" sz="1600" b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Rectangle 20"/>
          <p:cNvSpPr>
            <a:spLocks noChangeArrowheads="1"/>
          </p:cNvSpPr>
          <p:nvPr/>
        </p:nvSpPr>
        <p:spPr bwMode="auto">
          <a:xfrm>
            <a:off x="611561" y="4293096"/>
            <a:ext cx="232813" cy="960107"/>
          </a:xfrm>
          <a:prstGeom prst="rect">
            <a:avLst/>
          </a:prstGeom>
          <a:solidFill>
            <a:srgbClr val="6CAAC0"/>
          </a:solidFill>
          <a:ln>
            <a:noFill/>
          </a:ln>
          <a:effectLst/>
          <a:extLst/>
        </p:spPr>
        <p:txBody>
          <a:bodyPr wrap="none" lIns="0" tIns="0" rIns="0" bIns="0" anchor="ctr"/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de-DE" altLang="de-DE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3</a:t>
            </a:r>
          </a:p>
        </p:txBody>
      </p:sp>
      <p:cxnSp>
        <p:nvCxnSpPr>
          <p:cNvPr id="40" name="Gerade Verbindung 39"/>
          <p:cNvCxnSpPr/>
          <p:nvPr/>
        </p:nvCxnSpPr>
        <p:spPr>
          <a:xfrm>
            <a:off x="611561" y="5253201"/>
            <a:ext cx="7560839" cy="0"/>
          </a:xfrm>
          <a:prstGeom prst="line">
            <a:avLst/>
          </a:prstGeom>
          <a:ln w="9525">
            <a:solidFill>
              <a:srgbClr val="6CAA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 Box 15"/>
          <p:cNvSpPr txBox="1">
            <a:spLocks noChangeArrowheads="1"/>
          </p:cNvSpPr>
          <p:nvPr/>
        </p:nvSpPr>
        <p:spPr bwMode="auto">
          <a:xfrm>
            <a:off x="899592" y="4293096"/>
            <a:ext cx="7272808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lvl="0" algn="l" fontAlgn="auto">
              <a:spcBef>
                <a:spcPts val="0"/>
              </a:spcBef>
              <a:spcAft>
                <a:spcPts val="0"/>
              </a:spcAft>
            </a:pPr>
            <a:r>
              <a:rPr kumimoji="0" lang="de-DE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Modul 4</a:t>
            </a:r>
            <a:r>
              <a:rPr kumimoji="0" lang="de-DE" sz="1600" b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der klassischen Zuschussförderung setzt v.a. auf technologieoffene Effizienz-Projekte, die mit sicherer </a:t>
            </a:r>
            <a:r>
              <a:rPr kumimoji="0" lang="de-DE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30%-Förderquote* und 500 €/t CO</a:t>
            </a:r>
            <a:r>
              <a:rPr kumimoji="0" lang="de-DE" sz="1600" baseline="-25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kumimoji="0" lang="de-DE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kumimoji="0" lang="de-DE" sz="1600" b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auskommen.</a:t>
            </a:r>
          </a:p>
        </p:txBody>
      </p:sp>
      <p:sp>
        <p:nvSpPr>
          <p:cNvPr id="42" name="Text Box 15"/>
          <p:cNvSpPr txBox="1">
            <a:spLocks noChangeArrowheads="1"/>
          </p:cNvSpPr>
          <p:nvPr/>
        </p:nvSpPr>
        <p:spPr bwMode="auto">
          <a:xfrm>
            <a:off x="539552" y="6597353"/>
            <a:ext cx="7272808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lvl="0" algn="l" fontAlgn="auto">
              <a:spcBef>
                <a:spcPts val="0"/>
              </a:spcBef>
              <a:spcAft>
                <a:spcPts val="0"/>
              </a:spcAft>
            </a:pPr>
            <a:r>
              <a:rPr kumimoji="0" lang="de-DE" sz="900" b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KMU: 40% bzw. 700 €/t</a:t>
            </a:r>
          </a:p>
        </p:txBody>
      </p:sp>
      <p:sp>
        <p:nvSpPr>
          <p:cNvPr id="43" name="Rectangle 20"/>
          <p:cNvSpPr>
            <a:spLocks noChangeArrowheads="1"/>
          </p:cNvSpPr>
          <p:nvPr/>
        </p:nvSpPr>
        <p:spPr bwMode="auto">
          <a:xfrm>
            <a:off x="611561" y="5445224"/>
            <a:ext cx="232813" cy="960107"/>
          </a:xfrm>
          <a:prstGeom prst="rect">
            <a:avLst/>
          </a:prstGeom>
          <a:solidFill>
            <a:srgbClr val="6CAAC0"/>
          </a:solidFill>
          <a:ln>
            <a:noFill/>
          </a:ln>
          <a:effectLst/>
          <a:extLst/>
        </p:spPr>
        <p:txBody>
          <a:bodyPr wrap="none" lIns="0" tIns="0" rIns="0" bIns="0" anchor="ctr"/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de-DE" altLang="de-DE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4</a:t>
            </a:r>
          </a:p>
        </p:txBody>
      </p:sp>
      <p:cxnSp>
        <p:nvCxnSpPr>
          <p:cNvPr id="44" name="Gerade Verbindung 43"/>
          <p:cNvCxnSpPr/>
          <p:nvPr/>
        </p:nvCxnSpPr>
        <p:spPr>
          <a:xfrm>
            <a:off x="611561" y="6405329"/>
            <a:ext cx="7560839" cy="0"/>
          </a:xfrm>
          <a:prstGeom prst="line">
            <a:avLst/>
          </a:prstGeom>
          <a:ln w="9525">
            <a:solidFill>
              <a:srgbClr val="6CAA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 Box 15"/>
          <p:cNvSpPr txBox="1">
            <a:spLocks noChangeArrowheads="1"/>
          </p:cNvSpPr>
          <p:nvPr/>
        </p:nvSpPr>
        <p:spPr bwMode="auto">
          <a:xfrm>
            <a:off x="899592" y="5460709"/>
            <a:ext cx="727280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lvl="0" algn="l" fontAlgn="auto">
              <a:spcBef>
                <a:spcPts val="0"/>
              </a:spcBef>
              <a:spcAft>
                <a:spcPts val="0"/>
              </a:spcAft>
            </a:pPr>
            <a:r>
              <a:rPr kumimoji="0" lang="de-DE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Wettbewerbsprogramm </a:t>
            </a:r>
            <a:r>
              <a:rPr kumimoji="0" lang="de-DE" sz="1600" b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richtet Fokus auf </a:t>
            </a:r>
            <a:r>
              <a:rPr kumimoji="0" lang="de-DE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ambitionierte Projekte mit höherem Förderbedarf </a:t>
            </a:r>
            <a:r>
              <a:rPr kumimoji="0" lang="de-DE" sz="1600" b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zur wirtschaftlichen Umsetzung</a:t>
            </a:r>
          </a:p>
        </p:txBody>
      </p:sp>
    </p:spTree>
    <p:extLst>
      <p:ext uri="{BB962C8B-B14F-4D97-AF65-F5344CB8AC3E}">
        <p14:creationId xmlns:p14="http://schemas.microsoft.com/office/powerpoint/2010/main" val="36836214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39552" y="1359349"/>
            <a:ext cx="8136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de-DE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Weitere Informationen: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539552" y="1988840"/>
            <a:ext cx="7704856" cy="5186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Allgemeine Informationen zum Förderpaket: </a:t>
            </a:r>
          </a:p>
          <a:p>
            <a:pPr>
              <a:spcBef>
                <a:spcPts val="600"/>
              </a:spcBef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  <a:hlinkClick r:id="rId3"/>
              </a:rPr>
              <a:t>www.machts-effizient.de/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  <a:hlinkClick r:id="rId4" tooltip="Prozesse / Anlagentechnik "/>
              </a:rPr>
              <a:t>ProzesseundAnlagen</a:t>
            </a:r>
            <a:endParaRPr lang="de-DE" sz="1600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>
              <a:spcBef>
                <a:spcPts val="600"/>
              </a:spcBef>
            </a:pPr>
            <a:endParaRPr lang="de-DE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0975" indent="-180975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Verschiedene Förderoptionen:</a:t>
            </a:r>
          </a:p>
          <a:p>
            <a:pPr marL="638175" lvl="1" indent="-180975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Investitionszuschuss beim BAFA  </a:t>
            </a:r>
          </a:p>
          <a:p>
            <a:pPr marL="1200150" lvl="2" indent="-285750">
              <a:spcBef>
                <a:spcPts val="600"/>
              </a:spcBef>
              <a:buFont typeface="Wingdings"/>
              <a:buChar char="à"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  <a:hlinkClick r:id="rId5"/>
              </a:rPr>
              <a:t>www.bafa.de/eew</a:t>
            </a:r>
            <a:endParaRPr lang="de-DE" sz="1600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lvl="2">
              <a:spcBef>
                <a:spcPts val="600"/>
              </a:spcBef>
            </a:pP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38175" lvl="1" indent="-180975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KfW-Kredit mit Tilgungszuschuss über Hausbanken bei KfW </a:t>
            </a:r>
          </a:p>
          <a:p>
            <a:pPr lvl="1">
              <a:spcBef>
                <a:spcPts val="600"/>
              </a:spcBef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	 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  <a:hlinkClick r:id="rId6"/>
              </a:rPr>
              <a:t>www.kfw.de/295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</a:p>
          <a:p>
            <a:pPr lvl="1">
              <a:spcBef>
                <a:spcPts val="600"/>
              </a:spcBef>
            </a:pPr>
            <a:endParaRPr lang="de-DE" sz="1600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630238" lvl="1" indent="-173038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1600" dirty="0" err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BMWi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-Wettbewerb Energieeffizienz (Projektträger: VDI/VDE IT)</a:t>
            </a:r>
          </a:p>
          <a:p>
            <a:pPr lvl="1">
              <a:spcBef>
                <a:spcPts val="600"/>
              </a:spcBef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	 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  <a:hlinkClick r:id="rId7"/>
              </a:rPr>
              <a:t>http://www.wettbewerb-energieeffizienz.de/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</a:p>
          <a:p>
            <a:pPr lvl="1">
              <a:spcBef>
                <a:spcPts val="600"/>
              </a:spcBef>
            </a:pPr>
            <a:endParaRPr lang="de-DE" sz="1600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lvl="1">
              <a:spcBef>
                <a:spcPts val="600"/>
              </a:spcBef>
            </a:pP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>
              <a:spcBef>
                <a:spcPts val="600"/>
              </a:spcBef>
            </a:pP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>
              <a:spcBef>
                <a:spcPts val="600"/>
              </a:spcBef>
            </a:pP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89762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\\iuk.bund.de\LokSync\Sync$\Kay.ronny\APdata\Desktop\BMWi_EnEffi_KeyVis_RG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224927"/>
            <a:ext cx="1728193" cy="1334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55576" y="2564904"/>
            <a:ext cx="7848872" cy="720080"/>
          </a:xfrm>
          <a:ln>
            <a:noFill/>
          </a:ln>
        </p:spPr>
        <p:txBody>
          <a:bodyPr/>
          <a:lstStyle/>
          <a:p>
            <a:r>
              <a:rPr lang="de-DE" sz="3600" dirty="0"/>
              <a:t>Vielen Dank für Ihre Aufmerksamkeit!</a:t>
            </a:r>
            <a:br>
              <a:rPr lang="de-DE" sz="3600" dirty="0"/>
            </a:br>
            <a:br>
              <a:rPr lang="de-DE" dirty="0"/>
            </a:br>
            <a:br>
              <a:rPr lang="de-DE" dirty="0"/>
            </a:br>
            <a:br>
              <a:rPr lang="de-DE" dirty="0"/>
            </a:b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827584" y="5085184"/>
            <a:ext cx="7128792" cy="1440160"/>
          </a:xfrm>
        </p:spPr>
        <p:txBody>
          <a:bodyPr/>
          <a:lstStyle/>
          <a:p>
            <a:r>
              <a:rPr lang="de-DE" sz="1400" dirty="0"/>
              <a:t>Dr. </a:t>
            </a:r>
            <a:r>
              <a:rPr lang="de-DE" sz="1400" dirty="0" err="1"/>
              <a:t>Vaishali</a:t>
            </a:r>
            <a:r>
              <a:rPr lang="de-DE" sz="1400" dirty="0"/>
              <a:t> </a:t>
            </a:r>
            <a:r>
              <a:rPr lang="de-DE" sz="1400" dirty="0" err="1"/>
              <a:t>Zambre</a:t>
            </a:r>
            <a:r>
              <a:rPr lang="de-DE" sz="1400" dirty="0"/>
              <a:t>, Referat IIB2 </a:t>
            </a:r>
          </a:p>
          <a:p>
            <a:r>
              <a:rPr lang="de-DE" sz="1400" dirty="0"/>
              <a:t>Bundesministerium für Wirtschaft und Energie (</a:t>
            </a:r>
            <a:r>
              <a:rPr lang="de-DE" sz="1400" dirty="0" err="1"/>
              <a:t>BMWi</a:t>
            </a:r>
            <a:r>
              <a:rPr lang="de-DE" sz="1400" dirty="0"/>
              <a:t>)</a:t>
            </a:r>
          </a:p>
          <a:p>
            <a:r>
              <a:rPr lang="de-DE" sz="1400" dirty="0" err="1"/>
              <a:t>Scharnhorststr</a:t>
            </a:r>
            <a:r>
              <a:rPr lang="de-DE" sz="1400" dirty="0"/>
              <a:t>. 34-37</a:t>
            </a:r>
          </a:p>
          <a:p>
            <a:r>
              <a:rPr lang="de-DE" sz="1400" dirty="0"/>
              <a:t>10115 Berlin</a:t>
            </a:r>
          </a:p>
          <a:p>
            <a:r>
              <a:rPr lang="de-DE" sz="1400" dirty="0"/>
              <a:t>Buero-IIB2@bmwi.bund.de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36289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8ADCE25B-18EB-C94C-9D0D-3E17361B515A}"/>
              </a:ext>
            </a:extLst>
          </p:cNvPr>
          <p:cNvSpPr txBox="1"/>
          <p:nvPr/>
        </p:nvSpPr>
        <p:spPr>
          <a:xfrm>
            <a:off x="467544" y="1220755"/>
            <a:ext cx="77768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Hintergrund des neuen Förderpakets: </a:t>
            </a:r>
            <a:br>
              <a:rPr lang="de-DE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Umsetzung der Förderstrategie des BMWi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782DFA48-F439-C047-8384-91EB9B9A7CBF}"/>
              </a:ext>
            </a:extLst>
          </p:cNvPr>
          <p:cNvSpPr txBox="1"/>
          <p:nvPr/>
        </p:nvSpPr>
        <p:spPr>
          <a:xfrm>
            <a:off x="539552" y="2620261"/>
            <a:ext cx="4752528" cy="35855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BMWi hat in 2016/17 ein Projekt zur </a:t>
            </a:r>
            <a:r>
              <a:rPr lang="de-DE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Optimierung der Förderlandschaft </a:t>
            </a:r>
            <a:r>
              <a:rPr lang="de-DE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 Bereich der Energieeffizienzprogramme durchgeführt </a:t>
            </a:r>
          </a:p>
          <a:p>
            <a:pPr marL="180975" indent="-180975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de-DE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0975" indent="-180975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Handlungsempfehlungen sehen u.a. die </a:t>
            </a:r>
            <a:r>
              <a:rPr lang="de-DE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Bündelung der bisheriger Programme </a:t>
            </a:r>
            <a:r>
              <a:rPr lang="de-DE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 </a:t>
            </a:r>
          </a:p>
          <a:p>
            <a:pPr marL="180975" indent="-180975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de-DE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0975" indent="-180975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kumimoji="1" lang="de-DE" altLang="de-DE" sz="1600" b="1" dirty="0">
                <a:solidFill>
                  <a:srgbClr val="000000"/>
                </a:solidFill>
                <a:latin typeface="Arial" charset="0"/>
              </a:rPr>
              <a:t>Bewährte </a:t>
            </a:r>
            <a:r>
              <a:rPr kumimoji="1" lang="de-DE" altLang="de-DE" sz="1600" b="1">
                <a:solidFill>
                  <a:srgbClr val="000000"/>
                </a:solidFill>
                <a:latin typeface="Arial" charset="0"/>
              </a:rPr>
              <a:t>Elemente </a:t>
            </a:r>
            <a:r>
              <a:rPr kumimoji="1" lang="de-DE" altLang="de-DE" sz="1600">
                <a:solidFill>
                  <a:srgbClr val="000000"/>
                </a:solidFill>
                <a:latin typeface="Arial" charset="0"/>
              </a:rPr>
              <a:t>aus </a:t>
            </a:r>
            <a:r>
              <a:rPr kumimoji="1" lang="de-DE" altLang="de-DE" sz="1600" dirty="0">
                <a:solidFill>
                  <a:srgbClr val="000000"/>
                </a:solidFill>
                <a:latin typeface="Arial" charset="0"/>
              </a:rPr>
              <a:t>bisherigen Programmen übernommen und weiterentwickelt</a:t>
            </a:r>
          </a:p>
          <a:p>
            <a:pPr marL="180975" indent="-180975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de-DE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0975" indent="-180975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de-DE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0975" indent="-180975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de-DE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B511BC4E-97D6-7348-8F83-BC0FF1D222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2000644"/>
            <a:ext cx="3384376" cy="4452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5524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feld 25"/>
          <p:cNvSpPr txBox="1"/>
          <p:nvPr/>
        </p:nvSpPr>
        <p:spPr>
          <a:xfrm>
            <a:off x="539552" y="1516722"/>
            <a:ext cx="77768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Start eines neuen Förderpakets</a:t>
            </a:r>
          </a:p>
        </p:txBody>
      </p:sp>
      <p:sp>
        <p:nvSpPr>
          <p:cNvPr id="42" name="Textfeld 41"/>
          <p:cNvSpPr txBox="1"/>
          <p:nvPr/>
        </p:nvSpPr>
        <p:spPr>
          <a:xfrm>
            <a:off x="4572000" y="3439160"/>
            <a:ext cx="4248472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Bündelung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 in einem Förderpaket</a:t>
            </a:r>
          </a:p>
          <a:p>
            <a:pPr marL="180975" indent="-180975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de-DE" sz="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365125">
              <a:spcBef>
                <a:spcPts val="600"/>
              </a:spcBef>
            </a:pPr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  </a:t>
            </a:r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„Energieeffizienz und </a:t>
            </a:r>
          </a:p>
          <a:p>
            <a:pPr defTabSz="365125">
              <a:spcBef>
                <a:spcPts val="600"/>
              </a:spcBef>
              <a:spcAft>
                <a:spcPts val="600"/>
              </a:spcAft>
            </a:pPr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	EE-Prozesswärme in der Wirtschaft“</a:t>
            </a:r>
          </a:p>
          <a:p>
            <a:pPr marL="676275" lvl="1" indent="-219075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Klassische Zuschussförderung</a:t>
            </a:r>
          </a:p>
          <a:p>
            <a:pPr marL="676275" lvl="1" indent="-219075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1600" dirty="0" err="1">
                <a:latin typeface="Arial" panose="020B0604020202020204" pitchFamily="34" charset="0"/>
                <a:cs typeface="Arial" panose="020B0604020202020204" pitchFamily="34" charset="0"/>
              </a:rPr>
              <a:t>BMWi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-Wettbewerb Energieeffizienz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395536" y="2305520"/>
            <a:ext cx="38884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Vorher</a:t>
            </a:r>
          </a:p>
        </p:txBody>
      </p:sp>
      <p:cxnSp>
        <p:nvCxnSpPr>
          <p:cNvPr id="3" name="Gerade Verbindung 2"/>
          <p:cNvCxnSpPr/>
          <p:nvPr/>
        </p:nvCxnSpPr>
        <p:spPr>
          <a:xfrm>
            <a:off x="395536" y="2780928"/>
            <a:ext cx="3888432" cy="0"/>
          </a:xfrm>
          <a:prstGeom prst="line">
            <a:avLst/>
          </a:prstGeom>
          <a:ln w="22225">
            <a:solidFill>
              <a:srgbClr val="6CAA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feld 9"/>
          <p:cNvSpPr txBox="1"/>
          <p:nvPr/>
        </p:nvSpPr>
        <p:spPr>
          <a:xfrm>
            <a:off x="395536" y="3190134"/>
            <a:ext cx="3888432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1600" dirty="0" err="1">
                <a:latin typeface="Arial" panose="020B0604020202020204" pitchFamily="34" charset="0"/>
                <a:cs typeface="Arial" panose="020B0604020202020204" pitchFamily="34" charset="0"/>
              </a:rPr>
              <a:t>Abwärmeprogramm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180975" indent="-180975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Hocheffiziente Querschnittstechnologien </a:t>
            </a:r>
          </a:p>
          <a:p>
            <a:pPr marL="180975" indent="-180975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Marktanreizprogramm (tlw.)</a:t>
            </a:r>
          </a:p>
          <a:p>
            <a:pPr marL="180975" indent="-180975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STEP </a:t>
            </a:r>
            <a:r>
              <a:rPr lang="de-DE" sz="1600" dirty="0" err="1">
                <a:latin typeface="Arial" panose="020B0604020202020204" pitchFamily="34" charset="0"/>
                <a:cs typeface="Arial" panose="020B0604020202020204" pitchFamily="34" charset="0"/>
              </a:rPr>
              <a:t>up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pPr>
              <a:spcBef>
                <a:spcPts val="600"/>
              </a:spcBef>
            </a:pP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0975" indent="-180975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Energieeffiziente, klimaschonende Produktionsprozesse </a:t>
            </a:r>
          </a:p>
          <a:p>
            <a:pPr marL="180975" indent="-180975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Energiemanagementsysteme </a:t>
            </a:r>
          </a:p>
        </p:txBody>
      </p:sp>
      <p:sp>
        <p:nvSpPr>
          <p:cNvPr id="8" name="Geschweifte Klammer rechts 7"/>
          <p:cNvSpPr/>
          <p:nvPr/>
        </p:nvSpPr>
        <p:spPr>
          <a:xfrm>
            <a:off x="4139952" y="3093249"/>
            <a:ext cx="360040" cy="2866873"/>
          </a:xfrm>
          <a:prstGeom prst="rightBrace">
            <a:avLst/>
          </a:prstGeom>
          <a:ln w="22225">
            <a:solidFill>
              <a:srgbClr val="6CAA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1" name="Gerade Verbindung 10"/>
          <p:cNvCxnSpPr/>
          <p:nvPr/>
        </p:nvCxnSpPr>
        <p:spPr>
          <a:xfrm>
            <a:off x="539552" y="4869160"/>
            <a:ext cx="3528392" cy="0"/>
          </a:xfrm>
          <a:prstGeom prst="line">
            <a:avLst/>
          </a:prstGeom>
          <a:ln w="12700">
            <a:solidFill>
              <a:srgbClr val="6CAA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feld 8"/>
          <p:cNvSpPr txBox="1"/>
          <p:nvPr/>
        </p:nvSpPr>
        <p:spPr>
          <a:xfrm>
            <a:off x="4644008" y="2276872"/>
            <a:ext cx="38884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Nachher</a:t>
            </a:r>
          </a:p>
        </p:txBody>
      </p:sp>
      <p:cxnSp>
        <p:nvCxnSpPr>
          <p:cNvPr id="12" name="Gerade Verbindung 11"/>
          <p:cNvCxnSpPr/>
          <p:nvPr/>
        </p:nvCxnSpPr>
        <p:spPr>
          <a:xfrm>
            <a:off x="4644008" y="2752280"/>
            <a:ext cx="3888432" cy="0"/>
          </a:xfrm>
          <a:prstGeom prst="line">
            <a:avLst/>
          </a:prstGeom>
          <a:ln w="22225">
            <a:solidFill>
              <a:srgbClr val="6CAA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02447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3"/>
          <p:cNvSpPr>
            <a:spLocks noChangeArrowheads="1"/>
          </p:cNvSpPr>
          <p:nvPr/>
        </p:nvSpPr>
        <p:spPr bwMode="auto">
          <a:xfrm rot="5400000">
            <a:off x="1851598" y="580784"/>
            <a:ext cx="4360685" cy="6984776"/>
          </a:xfrm>
          <a:prstGeom prst="triangle">
            <a:avLst>
              <a:gd name="adj" fmla="val 48657"/>
            </a:avLst>
          </a:prstGeom>
          <a:solidFill>
            <a:srgbClr val="B2D2DE"/>
          </a:solidFill>
          <a:ln w="22225" algn="ctr">
            <a:solidFill>
              <a:srgbClr val="B2D2DE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de-DE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grpSp>
        <p:nvGrpSpPr>
          <p:cNvPr id="11" name="Group 4"/>
          <p:cNvGrpSpPr>
            <a:grpSpLocks/>
          </p:cNvGrpSpPr>
          <p:nvPr/>
        </p:nvGrpSpPr>
        <p:grpSpPr bwMode="auto">
          <a:xfrm>
            <a:off x="6516216" y="3140968"/>
            <a:ext cx="2263109" cy="1680616"/>
            <a:chOff x="4344" y="2177"/>
            <a:chExt cx="1552" cy="928"/>
          </a:xfrm>
        </p:grpSpPr>
        <p:sp>
          <p:nvSpPr>
            <p:cNvPr id="19" name="Rectangle 5"/>
            <p:cNvSpPr>
              <a:spLocks noChangeArrowheads="1"/>
            </p:cNvSpPr>
            <p:nvPr/>
          </p:nvSpPr>
          <p:spPr bwMode="auto">
            <a:xfrm>
              <a:off x="4344" y="2177"/>
              <a:ext cx="1552" cy="928"/>
            </a:xfrm>
            <a:prstGeom prst="rect">
              <a:avLst/>
            </a:prstGeom>
            <a:solidFill>
              <a:srgbClr val="FFFFFF"/>
            </a:solidFill>
            <a:ln w="22225">
              <a:solidFill>
                <a:srgbClr val="6CAAC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defPPr>
                <a:defRPr lang="de-DE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de-DE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20" name="Text Box 6"/>
            <p:cNvSpPr txBox="1">
              <a:spLocks noChangeArrowheads="1"/>
            </p:cNvSpPr>
            <p:nvPr/>
          </p:nvSpPr>
          <p:spPr bwMode="auto">
            <a:xfrm>
              <a:off x="4415" y="2177"/>
              <a:ext cx="1382" cy="9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 anchorCtr="1">
              <a:noAutofit/>
            </a:bodyPr>
            <a:lstStyle>
              <a:defPPr>
                <a:defRPr lang="de-DE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de-DE" altLang="de-DE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Zusätzliche</a:t>
              </a:r>
              <a:r>
                <a:rPr kumimoji="1" lang="de-DE" altLang="de-DE" sz="1600" b="1" i="0" u="none" strike="noStrike" kern="1200" cap="none" spc="0" normalizeH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 </a:t>
              </a:r>
              <a:br>
                <a:rPr kumimoji="1" lang="de-DE" altLang="de-DE" sz="1600" b="1" i="0" u="none" strike="noStrike" kern="1200" cap="none" spc="0" normalizeH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</a:br>
              <a:r>
                <a:rPr kumimoji="1" lang="de-DE" altLang="de-DE" sz="1600" b="1" i="0" u="none" strike="noStrike" kern="1200" cap="none" spc="0" normalizeH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jährliche </a:t>
              </a:r>
              <a:br>
                <a:rPr kumimoji="1" lang="de-DE" altLang="de-DE" sz="1600" b="1" i="0" u="none" strike="noStrike" kern="1200" cap="none" spc="0" normalizeH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</a:br>
              <a:r>
                <a:rPr kumimoji="1" lang="de-DE" altLang="de-DE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Einsparung </a:t>
              </a:r>
              <a:br>
                <a:rPr kumimoji="1" lang="de-DE" altLang="de-DE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</a:br>
              <a:r>
                <a:rPr kumimoji="1" lang="de-DE" altLang="de-DE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4 Mio. t CO</a:t>
              </a:r>
              <a:r>
                <a:rPr kumimoji="1" lang="de-DE" altLang="de-DE" sz="1600" b="1" i="0" u="none" strike="noStrike" kern="1200" cap="none" spc="0" normalizeH="0" baseline="-25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2</a:t>
              </a:r>
            </a:p>
          </p:txBody>
        </p:sp>
      </p:grpSp>
      <p:grpSp>
        <p:nvGrpSpPr>
          <p:cNvPr id="5" name="Gruppieren 4"/>
          <p:cNvGrpSpPr/>
          <p:nvPr/>
        </p:nvGrpSpPr>
        <p:grpSpPr>
          <a:xfrm>
            <a:off x="2783440" y="2918528"/>
            <a:ext cx="1478603" cy="798504"/>
            <a:chOff x="2783440" y="2918528"/>
            <a:chExt cx="1478603" cy="798504"/>
          </a:xfrm>
        </p:grpSpPr>
        <p:sp>
          <p:nvSpPr>
            <p:cNvPr id="17" name="Text Box 10"/>
            <p:cNvSpPr txBox="1">
              <a:spLocks noChangeArrowheads="1"/>
            </p:cNvSpPr>
            <p:nvPr/>
          </p:nvSpPr>
          <p:spPr bwMode="auto">
            <a:xfrm>
              <a:off x="2783440" y="3224589"/>
              <a:ext cx="1478603" cy="4924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>
              <a:spAutoFit/>
            </a:bodyPr>
            <a:lstStyle>
              <a:defPPr>
                <a:defRPr lang="de-DE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lvl="0" algn="l">
                <a:defRPr/>
              </a:pPr>
              <a:r>
                <a:rPr lang="de-DE" altLang="de-DE" sz="1600" dirty="0">
                  <a:solidFill>
                    <a:srgbClr val="000000"/>
                  </a:solidFill>
                </a:rPr>
                <a:t>Push für EE-Prozesswärme</a:t>
              </a:r>
            </a:p>
          </p:txBody>
        </p:sp>
        <p:sp>
          <p:nvSpPr>
            <p:cNvPr id="18" name="Rectangle 11"/>
            <p:cNvSpPr>
              <a:spLocks noChangeArrowheads="1"/>
            </p:cNvSpPr>
            <p:nvPr/>
          </p:nvSpPr>
          <p:spPr bwMode="auto">
            <a:xfrm>
              <a:off x="2800937" y="2918528"/>
              <a:ext cx="198314" cy="246297"/>
            </a:xfrm>
            <a:prstGeom prst="rect">
              <a:avLst/>
            </a:prstGeom>
            <a:solidFill>
              <a:srgbClr val="25688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defPPr>
                <a:defRPr lang="de-DE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de-DE" altLang="de-DE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3</a:t>
              </a:r>
            </a:p>
          </p:txBody>
        </p:sp>
      </p:grpSp>
      <p:grpSp>
        <p:nvGrpSpPr>
          <p:cNvPr id="4" name="Gruppieren 3"/>
          <p:cNvGrpSpPr/>
          <p:nvPr/>
        </p:nvGrpSpPr>
        <p:grpSpPr>
          <a:xfrm>
            <a:off x="2794256" y="3933056"/>
            <a:ext cx="1561720" cy="762996"/>
            <a:chOff x="2794256" y="3933056"/>
            <a:chExt cx="1561720" cy="762996"/>
          </a:xfrm>
        </p:grpSpPr>
        <p:sp>
          <p:nvSpPr>
            <p:cNvPr id="15" name="Text Box 15"/>
            <p:cNvSpPr txBox="1">
              <a:spLocks noChangeArrowheads="1"/>
            </p:cNvSpPr>
            <p:nvPr/>
          </p:nvSpPr>
          <p:spPr bwMode="auto">
            <a:xfrm>
              <a:off x="2794256" y="4203609"/>
              <a:ext cx="1561720" cy="4924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>
              <a:spAutoFit/>
            </a:bodyPr>
            <a:lstStyle>
              <a:defPPr>
                <a:defRPr lang="de-DE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de-DE" altLang="de-DE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25.000 Maßnahmen</a:t>
              </a:r>
            </a:p>
          </p:txBody>
        </p:sp>
        <p:sp>
          <p:nvSpPr>
            <p:cNvPr id="14" name="Rectangle 20"/>
            <p:cNvSpPr>
              <a:spLocks noChangeArrowheads="1"/>
            </p:cNvSpPr>
            <p:nvPr/>
          </p:nvSpPr>
          <p:spPr bwMode="auto">
            <a:xfrm>
              <a:off x="2794256" y="3933056"/>
              <a:ext cx="196856" cy="246297"/>
            </a:xfrm>
            <a:prstGeom prst="rect">
              <a:avLst/>
            </a:prstGeom>
            <a:solidFill>
              <a:srgbClr val="25688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defPPr>
                <a:defRPr lang="de-DE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de-DE" altLang="de-DE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4</a:t>
              </a:r>
            </a:p>
          </p:txBody>
        </p:sp>
      </p:grpSp>
      <p:grpSp>
        <p:nvGrpSpPr>
          <p:cNvPr id="2" name="Gruppieren 1"/>
          <p:cNvGrpSpPr/>
          <p:nvPr/>
        </p:nvGrpSpPr>
        <p:grpSpPr>
          <a:xfrm>
            <a:off x="687893" y="3717033"/>
            <a:ext cx="2147356" cy="1081952"/>
            <a:chOff x="768460" y="2859782"/>
            <a:chExt cx="2147356" cy="811464"/>
          </a:xfrm>
        </p:grpSpPr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768460" y="2859782"/>
              <a:ext cx="198314" cy="184723"/>
            </a:xfrm>
            <a:prstGeom prst="rect">
              <a:avLst/>
            </a:prstGeom>
            <a:solidFill>
              <a:srgbClr val="25688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defPPr>
                <a:defRPr lang="de-DE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de-DE" altLang="de-DE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2</a:t>
              </a:r>
            </a:p>
          </p:txBody>
        </p:sp>
        <p:sp>
          <p:nvSpPr>
            <p:cNvPr id="21" name="Text Box 10"/>
            <p:cNvSpPr txBox="1">
              <a:spLocks noChangeArrowheads="1"/>
            </p:cNvSpPr>
            <p:nvPr/>
          </p:nvSpPr>
          <p:spPr bwMode="auto">
            <a:xfrm>
              <a:off x="768460" y="3117248"/>
              <a:ext cx="2147356" cy="5539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>
              <a:spAutoFit/>
            </a:bodyPr>
            <a:lstStyle>
              <a:defPPr>
                <a:defRPr lang="de-DE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lvl="0" algn="l">
                <a:defRPr/>
              </a:pPr>
              <a:r>
                <a:rPr lang="de-DE" altLang="de-DE" sz="1600" dirty="0">
                  <a:solidFill>
                    <a:srgbClr val="000000"/>
                  </a:solidFill>
                </a:rPr>
                <a:t>Steigerung </a:t>
              </a:r>
              <a:r>
                <a:rPr lang="de-DE" altLang="de-DE" sz="1600" dirty="0" err="1">
                  <a:solidFill>
                    <a:srgbClr val="000000"/>
                  </a:solidFill>
                </a:rPr>
                <a:t>Eneff</a:t>
              </a:r>
              <a:r>
                <a:rPr lang="de-DE" altLang="de-DE" sz="1600" dirty="0">
                  <a:solidFill>
                    <a:srgbClr val="000000"/>
                  </a:solidFill>
                </a:rPr>
                <a:t>. – Anlagen und Prozessoptimierung</a:t>
              </a:r>
              <a:endParaRPr lang="de-DE" altLang="de-DE" sz="180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3" name="Gruppieren 2"/>
          <p:cNvGrpSpPr/>
          <p:nvPr/>
        </p:nvGrpSpPr>
        <p:grpSpPr>
          <a:xfrm>
            <a:off x="687894" y="2405034"/>
            <a:ext cx="1911735" cy="1095974"/>
            <a:chOff x="687893" y="1803775"/>
            <a:chExt cx="1911735" cy="821980"/>
          </a:xfrm>
        </p:grpSpPr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687893" y="1803775"/>
              <a:ext cx="223845" cy="184723"/>
            </a:xfrm>
            <a:prstGeom prst="rect">
              <a:avLst/>
            </a:prstGeom>
            <a:solidFill>
              <a:srgbClr val="25688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defPPr>
                <a:defRPr lang="de-DE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de-DE" altLang="de-DE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24" name="Text Box 15"/>
            <p:cNvSpPr txBox="1">
              <a:spLocks noChangeArrowheads="1"/>
            </p:cNvSpPr>
            <p:nvPr/>
          </p:nvSpPr>
          <p:spPr bwMode="auto">
            <a:xfrm>
              <a:off x="687893" y="2071757"/>
              <a:ext cx="1911735" cy="5539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>
              <a:spAutoFit/>
            </a:bodyPr>
            <a:lstStyle>
              <a:defPPr>
                <a:defRPr lang="de-DE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de-DE" altLang="de-DE" sz="1600" i="0" u="none" strike="noStrike" kern="1200" cap="none" spc="0" normalizeH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Dekarbonisierung</a:t>
              </a:r>
              <a:r>
                <a:rPr kumimoji="1" lang="de-DE" altLang="de-DE" sz="1600" i="0" u="none" strike="noStrike" kern="1200" cap="none" spc="0" normalizeH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 Industrie und Gewerbe</a:t>
              </a:r>
              <a:endParaRPr kumimoji="1" lang="de-DE" altLang="de-DE" sz="16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</p:grpSp>
      <p:sp>
        <p:nvSpPr>
          <p:cNvPr id="25" name="Textfeld 24"/>
          <p:cNvSpPr txBox="1"/>
          <p:nvPr/>
        </p:nvSpPr>
        <p:spPr>
          <a:xfrm>
            <a:off x="539552" y="1300698"/>
            <a:ext cx="81369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Ziele für Programmlaufzeit von 4 Jahren</a:t>
            </a:r>
          </a:p>
        </p:txBody>
      </p:sp>
      <p:grpSp>
        <p:nvGrpSpPr>
          <p:cNvPr id="6" name="Gruppieren 5"/>
          <p:cNvGrpSpPr/>
          <p:nvPr/>
        </p:nvGrpSpPr>
        <p:grpSpPr>
          <a:xfrm>
            <a:off x="4522448" y="3429001"/>
            <a:ext cx="1647644" cy="1009217"/>
            <a:chOff x="4522448" y="3429001"/>
            <a:chExt cx="1647644" cy="1009217"/>
          </a:xfrm>
        </p:grpSpPr>
        <p:sp>
          <p:nvSpPr>
            <p:cNvPr id="23" name="Text Box 15"/>
            <p:cNvSpPr txBox="1">
              <a:spLocks noChangeArrowheads="1"/>
            </p:cNvSpPr>
            <p:nvPr/>
          </p:nvSpPr>
          <p:spPr bwMode="auto">
            <a:xfrm>
              <a:off x="4522448" y="3699554"/>
              <a:ext cx="1647644" cy="7386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>
              <a:spAutoFit/>
            </a:bodyPr>
            <a:lstStyle>
              <a:defPPr>
                <a:defRPr lang="de-DE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de-DE" altLang="de-DE" sz="16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Wettbewerbl</a:t>
              </a:r>
              <a:r>
                <a:rPr lang="de-DE" altLang="de-DE" sz="1600" dirty="0" err="1">
                  <a:solidFill>
                    <a:srgbClr val="000000"/>
                  </a:solidFill>
                </a:rPr>
                <a:t>iche</a:t>
              </a:r>
              <a:r>
                <a:rPr kumimoji="1" lang="de-DE" altLang="de-DE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 Förderung</a:t>
              </a:r>
              <a:r>
                <a:rPr kumimoji="1" lang="de-DE" altLang="de-DE" sz="1600" b="1" i="0" u="none" strike="noStrike" kern="1200" cap="none" spc="0" normalizeH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 etablieren</a:t>
              </a:r>
              <a:endParaRPr kumimoji="1" lang="de-DE" altLang="de-DE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26" name="Rectangle 20"/>
            <p:cNvSpPr>
              <a:spLocks noChangeArrowheads="1"/>
            </p:cNvSpPr>
            <p:nvPr/>
          </p:nvSpPr>
          <p:spPr bwMode="auto">
            <a:xfrm>
              <a:off x="4522448" y="3429001"/>
              <a:ext cx="196856" cy="246297"/>
            </a:xfrm>
            <a:prstGeom prst="rect">
              <a:avLst/>
            </a:prstGeom>
            <a:solidFill>
              <a:srgbClr val="25688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defPPr>
                <a:defRPr lang="de-DE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de-DE" altLang="de-DE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001445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12"/>
          <p:cNvSpPr>
            <a:spLocks noChangeArrowheads="1"/>
          </p:cNvSpPr>
          <p:nvPr/>
        </p:nvSpPr>
        <p:spPr bwMode="auto">
          <a:xfrm>
            <a:off x="539552" y="2396885"/>
            <a:ext cx="2736305" cy="4579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 algn="ctr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85725" lvl="2" algn="l">
              <a:lnSpc>
                <a:spcPct val="93000"/>
              </a:lnSpc>
              <a:buFontTx/>
              <a:buNone/>
            </a:pPr>
            <a:r>
              <a:rPr kumimoji="0" lang="de-DE" altLang="de-DE" sz="1600" dirty="0">
                <a:solidFill>
                  <a:schemeClr val="accent6">
                    <a:lumMod val="75000"/>
                  </a:schemeClr>
                </a:solidFill>
                <a:latin typeface="Arial Black" panose="020B0A04020102020204" pitchFamily="34" charset="0"/>
                <a:ea typeface="新細明體" charset="-120"/>
              </a:rPr>
              <a:t>Wer</a:t>
            </a:r>
            <a:r>
              <a:rPr kumimoji="0" lang="de-DE" altLang="de-DE" sz="1600" dirty="0">
                <a:solidFill>
                  <a:schemeClr val="accent6">
                    <a:lumMod val="75000"/>
                  </a:schemeClr>
                </a:solidFill>
                <a:ea typeface="新細明體" charset="-120"/>
              </a:rPr>
              <a:t> wird </a:t>
            </a:r>
            <a:br>
              <a:rPr kumimoji="0" lang="de-DE" altLang="de-DE" sz="1600" dirty="0">
                <a:solidFill>
                  <a:schemeClr val="accent6">
                    <a:lumMod val="75000"/>
                  </a:schemeClr>
                </a:solidFill>
                <a:ea typeface="新細明體" charset="-120"/>
              </a:rPr>
            </a:br>
            <a:r>
              <a:rPr kumimoji="0" lang="de-DE" altLang="de-DE" sz="1600" dirty="0">
                <a:solidFill>
                  <a:schemeClr val="accent6">
                    <a:lumMod val="75000"/>
                  </a:schemeClr>
                </a:solidFill>
                <a:ea typeface="新細明體" charset="-120"/>
              </a:rPr>
              <a:t>gefördert?</a:t>
            </a:r>
            <a:endParaRPr kumimoji="0" lang="de-DE" altLang="zh-HK" sz="1600" dirty="0">
              <a:solidFill>
                <a:schemeClr val="accent6">
                  <a:lumMod val="75000"/>
                </a:schemeClr>
              </a:solidFill>
              <a:ea typeface="新細明體" charset="-120"/>
            </a:endParaRPr>
          </a:p>
        </p:txBody>
      </p:sp>
      <p:sp>
        <p:nvSpPr>
          <p:cNvPr id="3" name="Text12"/>
          <p:cNvSpPr>
            <a:spLocks noChangeArrowheads="1"/>
          </p:cNvSpPr>
          <p:nvPr/>
        </p:nvSpPr>
        <p:spPr bwMode="auto">
          <a:xfrm>
            <a:off x="2123728" y="2396886"/>
            <a:ext cx="6552728" cy="530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371475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kumimoji="0" lang="de-DE" altLang="zh-HK" sz="1600" b="0" dirty="0">
                <a:solidFill>
                  <a:schemeClr val="tx1"/>
                </a:solidFill>
                <a:ea typeface="新細明體" charset="-120"/>
              </a:rPr>
              <a:t>Unternehmen aus Industrie, Handel, Gewerbe und Dienstleistung</a:t>
            </a:r>
          </a:p>
          <a:p>
            <a:pPr marL="371475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kumimoji="0" lang="de-DE" altLang="zh-HK" sz="1600" b="0" dirty="0">
                <a:solidFill>
                  <a:schemeClr val="tx1"/>
                </a:solidFill>
                <a:ea typeface="新細明體" charset="-120"/>
              </a:rPr>
              <a:t>einschließlich kommunale Unternehmen und </a:t>
            </a:r>
            <a:r>
              <a:rPr kumimoji="0" lang="de-DE" altLang="zh-HK" sz="1600" b="0" dirty="0" err="1">
                <a:solidFill>
                  <a:schemeClr val="tx1"/>
                </a:solidFill>
                <a:ea typeface="新細明體" charset="-120"/>
              </a:rPr>
              <a:t>Contractoren</a:t>
            </a:r>
            <a:endParaRPr kumimoji="0" lang="de-DE" altLang="zh-HK" sz="1600" b="0" dirty="0">
              <a:solidFill>
                <a:schemeClr val="tx1"/>
              </a:solidFill>
              <a:ea typeface="新細明體" charset="-120"/>
            </a:endParaRPr>
          </a:p>
        </p:txBody>
      </p:sp>
      <p:sp>
        <p:nvSpPr>
          <p:cNvPr id="4" name="Line 2"/>
          <p:cNvSpPr>
            <a:spLocks noChangeShapeType="1"/>
          </p:cNvSpPr>
          <p:nvPr/>
        </p:nvSpPr>
        <p:spPr bwMode="auto">
          <a:xfrm rot="5400000" flipH="1" flipV="1">
            <a:off x="4716014" y="-1035495"/>
            <a:ext cx="3" cy="8352929"/>
          </a:xfrm>
          <a:prstGeom prst="line">
            <a:avLst/>
          </a:prstGeom>
          <a:noFill/>
          <a:ln w="22225">
            <a:solidFill>
              <a:srgbClr val="B2D2DE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de-DE" sz="14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Text12"/>
          <p:cNvSpPr>
            <a:spLocks noChangeArrowheads="1"/>
          </p:cNvSpPr>
          <p:nvPr/>
        </p:nvSpPr>
        <p:spPr bwMode="auto">
          <a:xfrm>
            <a:off x="539552" y="4843262"/>
            <a:ext cx="2736305" cy="4579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 algn="ctr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85725" lvl="2" algn="l">
              <a:lnSpc>
                <a:spcPct val="93000"/>
              </a:lnSpc>
              <a:buFontTx/>
              <a:buNone/>
            </a:pPr>
            <a:r>
              <a:rPr kumimoji="0" lang="de-DE" altLang="de-DE" sz="1600" dirty="0">
                <a:solidFill>
                  <a:schemeClr val="accent6">
                    <a:lumMod val="75000"/>
                  </a:schemeClr>
                </a:solidFill>
                <a:latin typeface="Arial Black" panose="020B0A04020102020204" pitchFamily="34" charset="0"/>
                <a:ea typeface="新細明體" charset="-120"/>
              </a:rPr>
              <a:t>Wie</a:t>
            </a:r>
            <a:r>
              <a:rPr kumimoji="0" lang="de-DE" altLang="de-DE" sz="1600" dirty="0">
                <a:solidFill>
                  <a:schemeClr val="accent6">
                    <a:lumMod val="75000"/>
                  </a:schemeClr>
                </a:solidFill>
                <a:ea typeface="新細明體" charset="-120"/>
              </a:rPr>
              <a:t> wird </a:t>
            </a:r>
            <a:br>
              <a:rPr kumimoji="0" lang="de-DE" altLang="de-DE" sz="1600" dirty="0">
                <a:solidFill>
                  <a:schemeClr val="accent6">
                    <a:lumMod val="75000"/>
                  </a:schemeClr>
                </a:solidFill>
                <a:ea typeface="新細明體" charset="-120"/>
              </a:rPr>
            </a:br>
            <a:r>
              <a:rPr kumimoji="0" lang="de-DE" altLang="de-DE" sz="1600" dirty="0">
                <a:solidFill>
                  <a:schemeClr val="accent6">
                    <a:lumMod val="75000"/>
                  </a:schemeClr>
                </a:solidFill>
                <a:ea typeface="新細明體" charset="-120"/>
              </a:rPr>
              <a:t>gefördert?</a:t>
            </a:r>
            <a:endParaRPr kumimoji="0" lang="de-DE" altLang="zh-HK" sz="1600" dirty="0">
              <a:solidFill>
                <a:schemeClr val="accent6">
                  <a:lumMod val="75000"/>
                </a:schemeClr>
              </a:solidFill>
              <a:ea typeface="新細明體" charset="-120"/>
            </a:endParaRPr>
          </a:p>
        </p:txBody>
      </p:sp>
      <p:sp>
        <p:nvSpPr>
          <p:cNvPr id="6" name="Text12"/>
          <p:cNvSpPr>
            <a:spLocks noChangeArrowheads="1"/>
          </p:cNvSpPr>
          <p:nvPr/>
        </p:nvSpPr>
        <p:spPr bwMode="auto">
          <a:xfrm>
            <a:off x="2123728" y="4818782"/>
            <a:ext cx="6552728" cy="13465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371475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kumimoji="0" lang="de-DE" altLang="zh-HK" sz="1600" b="0" dirty="0">
                <a:solidFill>
                  <a:schemeClr val="tx1"/>
                </a:solidFill>
                <a:ea typeface="新細明體" charset="-120"/>
              </a:rPr>
              <a:t>in Form von direktem Zuschuss (über BAFA) und </a:t>
            </a:r>
            <a:br>
              <a:rPr kumimoji="0" lang="de-DE" altLang="zh-HK" sz="1600" b="0" dirty="0">
                <a:solidFill>
                  <a:schemeClr val="tx1"/>
                </a:solidFill>
                <a:ea typeface="新細明體" charset="-120"/>
              </a:rPr>
            </a:br>
            <a:r>
              <a:rPr kumimoji="0" lang="de-DE" altLang="zh-HK" sz="1600" b="0" dirty="0">
                <a:solidFill>
                  <a:schemeClr val="tx1"/>
                </a:solidFill>
                <a:ea typeface="新細明體" charset="-120"/>
              </a:rPr>
              <a:t>Tilgungszuschuss (für KfW-Kredit)</a:t>
            </a:r>
          </a:p>
          <a:p>
            <a:pPr marL="371475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kumimoji="0" lang="de-DE" altLang="zh-HK" sz="1600" b="0" dirty="0">
                <a:solidFill>
                  <a:schemeClr val="tx1"/>
                </a:solidFill>
                <a:ea typeface="新細明體" charset="-120"/>
              </a:rPr>
              <a:t>grundsätzlich bis zu 30% der förderfähigen Investitionskosten</a:t>
            </a:r>
          </a:p>
          <a:p>
            <a:pPr marL="371475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kumimoji="0" lang="de-DE" altLang="zh-HK" sz="1600" b="0" dirty="0">
                <a:solidFill>
                  <a:schemeClr val="tx1"/>
                </a:solidFill>
                <a:ea typeface="新細明體" charset="-120"/>
              </a:rPr>
              <a:t>zusätzlich Gewährung von KMU-Bonus (+10%)</a:t>
            </a:r>
          </a:p>
          <a:p>
            <a:pPr marL="371475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kumimoji="0" lang="de-DE" altLang="zh-HK" sz="1600" b="0" dirty="0">
                <a:solidFill>
                  <a:schemeClr val="tx1"/>
                </a:solidFill>
                <a:ea typeface="新細明體" charset="-120"/>
              </a:rPr>
              <a:t>nach de-</a:t>
            </a:r>
            <a:r>
              <a:rPr kumimoji="0" lang="de-DE" altLang="zh-HK" sz="1600" b="0" dirty="0" err="1">
                <a:solidFill>
                  <a:schemeClr val="tx1"/>
                </a:solidFill>
                <a:ea typeface="新細明體" charset="-120"/>
              </a:rPr>
              <a:t>minimis</a:t>
            </a:r>
            <a:r>
              <a:rPr kumimoji="0" lang="de-DE" altLang="zh-HK" sz="1600" b="0" dirty="0">
                <a:solidFill>
                  <a:schemeClr val="tx1"/>
                </a:solidFill>
                <a:ea typeface="新細明體" charset="-120"/>
              </a:rPr>
              <a:t>-VO und AGVO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489039" y="1280954"/>
            <a:ext cx="81369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tabLst>
                <a:tab pos="1169988" algn="l"/>
              </a:tabLst>
            </a:pPr>
            <a:r>
              <a:rPr lang="de-DE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„Energieeffizienz und EE- Prozesswärme in der Wirtschaft – Zuschuss und Kredit“</a:t>
            </a:r>
          </a:p>
        </p:txBody>
      </p:sp>
      <p:sp>
        <p:nvSpPr>
          <p:cNvPr id="11" name="Line 2"/>
          <p:cNvSpPr>
            <a:spLocks noChangeShapeType="1"/>
          </p:cNvSpPr>
          <p:nvPr/>
        </p:nvSpPr>
        <p:spPr bwMode="auto">
          <a:xfrm rot="5400000" flipH="1" flipV="1">
            <a:off x="4716015" y="476669"/>
            <a:ext cx="3" cy="8352929"/>
          </a:xfrm>
          <a:prstGeom prst="line">
            <a:avLst/>
          </a:prstGeom>
          <a:noFill/>
          <a:ln w="22225">
            <a:solidFill>
              <a:srgbClr val="B2D2DE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de-DE" sz="14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2" name="Text12"/>
          <p:cNvSpPr>
            <a:spLocks noChangeArrowheads="1"/>
          </p:cNvSpPr>
          <p:nvPr/>
        </p:nvSpPr>
        <p:spPr bwMode="auto">
          <a:xfrm>
            <a:off x="539552" y="3336811"/>
            <a:ext cx="2736305" cy="4579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 algn="ctr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85725" lvl="2" algn="l">
              <a:lnSpc>
                <a:spcPct val="93000"/>
              </a:lnSpc>
              <a:buFontTx/>
              <a:buNone/>
            </a:pPr>
            <a:r>
              <a:rPr kumimoji="0" lang="de-DE" altLang="de-DE" sz="1600" dirty="0">
                <a:solidFill>
                  <a:schemeClr val="accent6">
                    <a:lumMod val="75000"/>
                  </a:schemeClr>
                </a:solidFill>
                <a:latin typeface="Arial Black" panose="020B0A04020102020204" pitchFamily="34" charset="0"/>
                <a:ea typeface="新細明體" charset="-120"/>
              </a:rPr>
              <a:t>Was</a:t>
            </a:r>
            <a:r>
              <a:rPr kumimoji="0" lang="de-DE" altLang="de-DE" sz="1600" dirty="0">
                <a:solidFill>
                  <a:schemeClr val="accent6">
                    <a:lumMod val="75000"/>
                  </a:schemeClr>
                </a:solidFill>
                <a:ea typeface="新細明體" charset="-120"/>
              </a:rPr>
              <a:t> wird </a:t>
            </a:r>
            <a:br>
              <a:rPr kumimoji="0" lang="de-DE" altLang="de-DE" sz="1600" dirty="0">
                <a:solidFill>
                  <a:schemeClr val="accent6">
                    <a:lumMod val="75000"/>
                  </a:schemeClr>
                </a:solidFill>
                <a:ea typeface="新細明體" charset="-120"/>
              </a:rPr>
            </a:br>
            <a:r>
              <a:rPr kumimoji="0" lang="de-DE" altLang="de-DE" sz="1600" dirty="0">
                <a:solidFill>
                  <a:schemeClr val="accent6">
                    <a:lumMod val="75000"/>
                  </a:schemeClr>
                </a:solidFill>
                <a:ea typeface="新細明體" charset="-120"/>
              </a:rPr>
              <a:t>gefördert?</a:t>
            </a:r>
            <a:endParaRPr kumimoji="0" lang="de-DE" altLang="zh-HK" sz="1600" dirty="0">
              <a:solidFill>
                <a:schemeClr val="accent6">
                  <a:lumMod val="75000"/>
                </a:schemeClr>
              </a:solidFill>
              <a:ea typeface="新細明體" charset="-120"/>
            </a:endParaRPr>
          </a:p>
        </p:txBody>
      </p:sp>
      <p:sp>
        <p:nvSpPr>
          <p:cNvPr id="13" name="Text12"/>
          <p:cNvSpPr>
            <a:spLocks noChangeArrowheads="1"/>
          </p:cNvSpPr>
          <p:nvPr/>
        </p:nvSpPr>
        <p:spPr bwMode="auto">
          <a:xfrm>
            <a:off x="2123726" y="3336811"/>
            <a:ext cx="6552728" cy="11003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428625" lvl="1" indent="-342900" algn="l">
              <a:spcBef>
                <a:spcPts val="300"/>
              </a:spcBef>
              <a:buFont typeface="+mj-lt"/>
              <a:buAutoNum type="arabicParenR"/>
            </a:pPr>
            <a:r>
              <a:rPr kumimoji="0" lang="de-DE" altLang="zh-HK" sz="1600" b="0" dirty="0">
                <a:solidFill>
                  <a:schemeClr val="tx1"/>
                </a:solidFill>
                <a:ea typeface="新細明體" charset="-120"/>
              </a:rPr>
              <a:t>Querschnittstechnologien</a:t>
            </a:r>
          </a:p>
          <a:p>
            <a:pPr marL="428625" lvl="1" indent="-342900" algn="l">
              <a:spcBef>
                <a:spcPts val="300"/>
              </a:spcBef>
              <a:buFont typeface="+mj-lt"/>
              <a:buAutoNum type="arabicParenR"/>
            </a:pPr>
            <a:r>
              <a:rPr kumimoji="0" lang="de-DE" altLang="zh-HK" sz="1600" b="0" dirty="0">
                <a:solidFill>
                  <a:schemeClr val="tx1"/>
                </a:solidFill>
                <a:ea typeface="新細明體" charset="-120"/>
              </a:rPr>
              <a:t>Erneuerbare Prozesswärmetechnologien </a:t>
            </a:r>
          </a:p>
          <a:p>
            <a:pPr marL="428625" lvl="1" indent="-342900" algn="l">
              <a:spcBef>
                <a:spcPts val="300"/>
              </a:spcBef>
              <a:buFont typeface="+mj-lt"/>
              <a:buAutoNum type="arabicParenR"/>
            </a:pPr>
            <a:r>
              <a:rPr kumimoji="0" lang="de-DE" altLang="zh-HK" sz="1600" b="0" dirty="0">
                <a:solidFill>
                  <a:schemeClr val="tx1"/>
                </a:solidFill>
                <a:ea typeface="新細明體" charset="-120"/>
              </a:rPr>
              <a:t>Mess-, Steuer- und Regelungstechnik sowie </a:t>
            </a:r>
            <a:r>
              <a:rPr kumimoji="0" lang="de-DE" altLang="zh-HK" sz="1600" b="0" dirty="0" err="1">
                <a:solidFill>
                  <a:schemeClr val="tx1"/>
                </a:solidFill>
                <a:ea typeface="新細明體" charset="-120"/>
              </a:rPr>
              <a:t>EnMS</a:t>
            </a:r>
            <a:r>
              <a:rPr kumimoji="0" lang="de-DE" altLang="zh-HK" sz="1600" b="0" dirty="0">
                <a:solidFill>
                  <a:schemeClr val="tx1"/>
                </a:solidFill>
                <a:ea typeface="新細明體" charset="-120"/>
              </a:rPr>
              <a:t>-Software</a:t>
            </a:r>
          </a:p>
          <a:p>
            <a:pPr marL="428625" lvl="1" indent="-342900" algn="l">
              <a:spcBef>
                <a:spcPts val="300"/>
              </a:spcBef>
              <a:buFont typeface="+mj-lt"/>
              <a:buAutoNum type="arabicParenR"/>
            </a:pPr>
            <a:r>
              <a:rPr kumimoji="0" lang="de-DE" altLang="zh-HK" sz="1600" b="0" dirty="0">
                <a:solidFill>
                  <a:schemeClr val="tx1"/>
                </a:solidFill>
                <a:ea typeface="新細明體" charset="-120"/>
              </a:rPr>
              <a:t>Technologieoffene Maßnahmen </a:t>
            </a:r>
          </a:p>
        </p:txBody>
      </p:sp>
    </p:spTree>
    <p:extLst>
      <p:ext uri="{BB962C8B-B14F-4D97-AF65-F5344CB8AC3E}">
        <p14:creationId xmlns:p14="http://schemas.microsoft.com/office/powerpoint/2010/main" val="40572584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467544" y="1300698"/>
            <a:ext cx="81369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de-DE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Überblick über Fördermodule 1-3:</a:t>
            </a:r>
          </a:p>
        </p:txBody>
      </p:sp>
      <p:sp>
        <p:nvSpPr>
          <p:cNvPr id="3" name="Text Box 15"/>
          <p:cNvSpPr txBox="1">
            <a:spLocks noChangeArrowheads="1"/>
          </p:cNvSpPr>
          <p:nvPr/>
        </p:nvSpPr>
        <p:spPr bwMode="auto">
          <a:xfrm>
            <a:off x="467544" y="2524642"/>
            <a:ext cx="1296144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177800"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de-DE" altLang="de-DE" sz="1600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„Vorbild“</a:t>
            </a:r>
            <a:endParaRPr kumimoji="1" lang="de-DE" altLang="de-DE" sz="16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Text Box 15"/>
          <p:cNvSpPr txBox="1">
            <a:spLocks noChangeArrowheads="1"/>
          </p:cNvSpPr>
          <p:nvPr/>
        </p:nvSpPr>
        <p:spPr bwMode="auto">
          <a:xfrm>
            <a:off x="467544" y="3156453"/>
            <a:ext cx="1656184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177800"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de-DE" altLang="de-DE" sz="1600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Förderung umfasst u.a.</a:t>
            </a:r>
            <a:endParaRPr kumimoji="1" lang="de-DE" altLang="de-DE" sz="16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467544" y="4500602"/>
            <a:ext cx="1728192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177800"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de-DE" altLang="de-DE" sz="1600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Förder-voraussetzung</a:t>
            </a:r>
            <a:endParaRPr kumimoji="1" lang="de-DE" altLang="de-DE" sz="16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467544" y="5600853"/>
            <a:ext cx="1575791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177800"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de-DE" altLang="de-DE" sz="1600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Förderhöhe</a:t>
            </a:r>
            <a:endParaRPr kumimoji="1" lang="de-DE" altLang="de-DE" sz="16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1" name="Line 3"/>
          <p:cNvSpPr>
            <a:spLocks noChangeShapeType="1"/>
          </p:cNvSpPr>
          <p:nvPr/>
        </p:nvSpPr>
        <p:spPr bwMode="auto">
          <a:xfrm flipH="1">
            <a:off x="2267744" y="1844824"/>
            <a:ext cx="0" cy="4560507"/>
          </a:xfrm>
          <a:prstGeom prst="line">
            <a:avLst/>
          </a:prstGeom>
          <a:noFill/>
          <a:ln w="15875">
            <a:solidFill>
              <a:srgbClr val="6CAA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de-DE" sz="14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2348137" y="2524642"/>
            <a:ext cx="2059189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180975" marR="0" lvl="0" indent="-180975" algn="l">
              <a:lnSpc>
                <a:spcPct val="100000"/>
              </a:lnSpc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altLang="de-DE" sz="1600" b="0" dirty="0">
                <a:solidFill>
                  <a:srgbClr val="000000"/>
                </a:solidFill>
              </a:rPr>
              <a:t>QST-Programm</a:t>
            </a:r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2339752" y="3156452"/>
            <a:ext cx="2160240" cy="984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180975" indent="-180975" algn="l">
              <a:buFont typeface="Arial" panose="020B0604020202020204" pitchFamily="34" charset="0"/>
              <a:buChar char="•"/>
              <a:defRPr/>
            </a:pPr>
            <a:r>
              <a:rPr lang="de-DE" sz="1600" b="0" dirty="0">
                <a:solidFill>
                  <a:srgbClr val="000000"/>
                </a:solidFill>
              </a:rPr>
              <a:t>Hocheffiziente Anlagen &amp; Aggregate (Pumpen, Druckluft, Motoren)</a:t>
            </a:r>
            <a:endParaRPr lang="de-DE" altLang="de-DE" sz="1600" b="0" dirty="0">
              <a:solidFill>
                <a:srgbClr val="000000"/>
              </a:solidFill>
            </a:endParaRPr>
          </a:p>
        </p:txBody>
      </p:sp>
      <p:sp>
        <p:nvSpPr>
          <p:cNvPr id="15" name="Text Box 15"/>
          <p:cNvSpPr txBox="1">
            <a:spLocks noChangeArrowheads="1"/>
          </p:cNvSpPr>
          <p:nvPr/>
        </p:nvSpPr>
        <p:spPr bwMode="auto">
          <a:xfrm>
            <a:off x="2339752" y="4365104"/>
            <a:ext cx="2067574" cy="984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180975" indent="-180975" algn="l">
              <a:buFont typeface="Arial" panose="020B0604020202020204" pitchFamily="34" charset="0"/>
              <a:buChar char="•"/>
              <a:defRPr/>
            </a:pPr>
            <a:r>
              <a:rPr lang="de-DE" altLang="de-DE" sz="1600" b="0" dirty="0">
                <a:solidFill>
                  <a:srgbClr val="000000"/>
                </a:solidFill>
              </a:rPr>
              <a:t>Technische Anforderungen</a:t>
            </a:r>
          </a:p>
          <a:p>
            <a:pPr marL="180975" indent="-180975" algn="l">
              <a:buFont typeface="Arial" panose="020B0604020202020204" pitchFamily="34" charset="0"/>
              <a:buChar char="•"/>
              <a:defRPr/>
            </a:pPr>
            <a:r>
              <a:rPr lang="de-DE" altLang="de-DE" sz="1600" b="0" dirty="0">
                <a:solidFill>
                  <a:srgbClr val="000000"/>
                </a:solidFill>
              </a:rPr>
              <a:t>Investitionsvolumen ≥ 2.000 €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2339752" y="5600853"/>
            <a:ext cx="2067574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180975" marR="0" lvl="0" indent="-180975" algn="l">
              <a:lnSpc>
                <a:spcPct val="100000"/>
              </a:lnSpc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altLang="de-DE" sz="1600" b="0" dirty="0">
                <a:solidFill>
                  <a:srgbClr val="000000"/>
                </a:solidFill>
              </a:rPr>
              <a:t>30% </a:t>
            </a:r>
            <a:br>
              <a:rPr lang="de-DE" altLang="de-DE" sz="1600" b="0" dirty="0">
                <a:solidFill>
                  <a:srgbClr val="000000"/>
                </a:solidFill>
              </a:rPr>
            </a:br>
            <a:r>
              <a:rPr lang="de-DE" altLang="de-DE" sz="1600" b="0" dirty="0">
                <a:solidFill>
                  <a:srgbClr val="000000"/>
                </a:solidFill>
              </a:rPr>
              <a:t>(+ 10% KMU-Bonus)</a:t>
            </a:r>
          </a:p>
        </p:txBody>
      </p:sp>
      <p:sp>
        <p:nvSpPr>
          <p:cNvPr id="25" name="Line 3"/>
          <p:cNvSpPr>
            <a:spLocks noChangeShapeType="1"/>
          </p:cNvSpPr>
          <p:nvPr/>
        </p:nvSpPr>
        <p:spPr bwMode="auto">
          <a:xfrm>
            <a:off x="539552" y="3044957"/>
            <a:ext cx="8208912" cy="1"/>
          </a:xfrm>
          <a:prstGeom prst="line">
            <a:avLst/>
          </a:prstGeom>
          <a:noFill/>
          <a:ln w="15875">
            <a:solidFill>
              <a:srgbClr val="6CAA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de-DE" sz="14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26" name="Line 3"/>
          <p:cNvSpPr>
            <a:spLocks noChangeShapeType="1"/>
          </p:cNvSpPr>
          <p:nvPr/>
        </p:nvSpPr>
        <p:spPr bwMode="auto">
          <a:xfrm>
            <a:off x="539552" y="4293096"/>
            <a:ext cx="8208912" cy="1"/>
          </a:xfrm>
          <a:prstGeom prst="line">
            <a:avLst/>
          </a:prstGeom>
          <a:noFill/>
          <a:ln w="15875">
            <a:solidFill>
              <a:srgbClr val="6CAA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de-DE" sz="14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27" name="Line 3"/>
          <p:cNvSpPr>
            <a:spLocks noChangeShapeType="1"/>
          </p:cNvSpPr>
          <p:nvPr/>
        </p:nvSpPr>
        <p:spPr bwMode="auto">
          <a:xfrm>
            <a:off x="539552" y="5445223"/>
            <a:ext cx="8208912" cy="1"/>
          </a:xfrm>
          <a:prstGeom prst="line">
            <a:avLst/>
          </a:prstGeom>
          <a:noFill/>
          <a:ln w="15875">
            <a:solidFill>
              <a:srgbClr val="6CAA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de-DE" sz="14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2339752" y="1844824"/>
            <a:ext cx="216024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268288" marR="0" lvl="0" indent="-2682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1" lang="de-DE" altLang="de-DE" sz="1600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Querschnitts-technologien</a:t>
            </a:r>
          </a:p>
        </p:txBody>
      </p:sp>
      <p:sp>
        <p:nvSpPr>
          <p:cNvPr id="18" name="Line 3"/>
          <p:cNvSpPr>
            <a:spLocks noChangeShapeType="1"/>
          </p:cNvSpPr>
          <p:nvPr/>
        </p:nvSpPr>
        <p:spPr bwMode="auto">
          <a:xfrm>
            <a:off x="539552" y="2372882"/>
            <a:ext cx="8208912" cy="1"/>
          </a:xfrm>
          <a:prstGeom prst="line">
            <a:avLst/>
          </a:prstGeom>
          <a:noFill/>
          <a:ln w="15875">
            <a:solidFill>
              <a:srgbClr val="6CAA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de-DE" sz="14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9" name="Text Box 15"/>
          <p:cNvSpPr txBox="1">
            <a:spLocks noChangeArrowheads="1"/>
          </p:cNvSpPr>
          <p:nvPr/>
        </p:nvSpPr>
        <p:spPr bwMode="auto">
          <a:xfrm>
            <a:off x="4580385" y="2524642"/>
            <a:ext cx="2059189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180975" marR="0" lvl="0" indent="-180975" algn="l">
              <a:lnSpc>
                <a:spcPct val="100000"/>
              </a:lnSpc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altLang="de-DE" sz="1600" b="0" dirty="0">
                <a:solidFill>
                  <a:srgbClr val="000000"/>
                </a:solidFill>
              </a:rPr>
              <a:t>MAP</a:t>
            </a:r>
          </a:p>
        </p:txBody>
      </p:sp>
      <p:sp>
        <p:nvSpPr>
          <p:cNvPr id="20" name="Text Box 15"/>
          <p:cNvSpPr txBox="1">
            <a:spLocks noChangeArrowheads="1"/>
          </p:cNvSpPr>
          <p:nvPr/>
        </p:nvSpPr>
        <p:spPr bwMode="auto">
          <a:xfrm>
            <a:off x="4572000" y="3156452"/>
            <a:ext cx="216024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180975" indent="-180975" algn="l">
              <a:buFont typeface="Arial" panose="020B0604020202020204" pitchFamily="34" charset="0"/>
              <a:buChar char="•"/>
              <a:defRPr/>
            </a:pPr>
            <a:r>
              <a:rPr lang="de-DE" sz="1600" b="0" dirty="0">
                <a:solidFill>
                  <a:srgbClr val="000000"/>
                </a:solidFill>
              </a:rPr>
              <a:t>Solarkollektoren</a:t>
            </a:r>
          </a:p>
          <a:p>
            <a:pPr marL="180975" indent="-180975" algn="l">
              <a:buFont typeface="Arial" panose="020B0604020202020204" pitchFamily="34" charset="0"/>
              <a:buChar char="•"/>
              <a:defRPr/>
            </a:pPr>
            <a:r>
              <a:rPr lang="de-DE" altLang="de-DE" sz="1600" b="0" dirty="0">
                <a:solidFill>
                  <a:srgbClr val="000000"/>
                </a:solidFill>
              </a:rPr>
              <a:t>Biomasse-Anlagen</a:t>
            </a:r>
          </a:p>
          <a:p>
            <a:pPr marL="180975" indent="-180975" algn="l">
              <a:buFont typeface="Arial" panose="020B0604020202020204" pitchFamily="34" charset="0"/>
              <a:buChar char="•"/>
              <a:defRPr/>
            </a:pPr>
            <a:r>
              <a:rPr lang="de-DE" altLang="de-DE" sz="1600" b="0" dirty="0">
                <a:solidFill>
                  <a:srgbClr val="000000"/>
                </a:solidFill>
              </a:rPr>
              <a:t>Wärmepumpen</a:t>
            </a:r>
          </a:p>
        </p:txBody>
      </p:sp>
      <p:sp>
        <p:nvSpPr>
          <p:cNvPr id="21" name="Text Box 15"/>
          <p:cNvSpPr txBox="1">
            <a:spLocks noChangeArrowheads="1"/>
          </p:cNvSpPr>
          <p:nvPr/>
        </p:nvSpPr>
        <p:spPr bwMode="auto">
          <a:xfrm>
            <a:off x="4572000" y="4509120"/>
            <a:ext cx="18002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180975" indent="-180975" algn="l">
              <a:buFont typeface="Arial" panose="020B0604020202020204" pitchFamily="34" charset="0"/>
              <a:buChar char="•"/>
              <a:defRPr/>
            </a:pPr>
            <a:r>
              <a:rPr lang="de-DE" altLang="de-DE" sz="1600" b="0" dirty="0">
                <a:solidFill>
                  <a:srgbClr val="000000"/>
                </a:solidFill>
              </a:rPr>
              <a:t>Technische Anforderungen</a:t>
            </a:r>
          </a:p>
        </p:txBody>
      </p:sp>
      <p:sp>
        <p:nvSpPr>
          <p:cNvPr id="22" name="Text Box 15"/>
          <p:cNvSpPr txBox="1">
            <a:spLocks noChangeArrowheads="1"/>
          </p:cNvSpPr>
          <p:nvPr/>
        </p:nvSpPr>
        <p:spPr bwMode="auto">
          <a:xfrm>
            <a:off x="4572000" y="5600853"/>
            <a:ext cx="216024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180975" marR="0" lvl="0" indent="-180975" algn="l">
              <a:lnSpc>
                <a:spcPct val="100000"/>
              </a:lnSpc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altLang="de-DE" sz="1600" b="0" dirty="0">
                <a:solidFill>
                  <a:srgbClr val="000000"/>
                </a:solidFill>
              </a:rPr>
              <a:t>45% </a:t>
            </a:r>
            <a:br>
              <a:rPr lang="de-DE" altLang="de-DE" sz="1600" b="0" dirty="0">
                <a:solidFill>
                  <a:srgbClr val="000000"/>
                </a:solidFill>
              </a:rPr>
            </a:br>
            <a:r>
              <a:rPr lang="de-DE" altLang="de-DE" sz="1600" b="0" dirty="0">
                <a:solidFill>
                  <a:srgbClr val="000000"/>
                </a:solidFill>
              </a:rPr>
              <a:t>(+ 10% KMU-Bonus)</a:t>
            </a:r>
          </a:p>
        </p:txBody>
      </p:sp>
      <p:sp>
        <p:nvSpPr>
          <p:cNvPr id="23" name="Text Box 15"/>
          <p:cNvSpPr txBox="1">
            <a:spLocks noChangeArrowheads="1"/>
          </p:cNvSpPr>
          <p:nvPr/>
        </p:nvSpPr>
        <p:spPr bwMode="auto">
          <a:xfrm>
            <a:off x="4572000" y="1844824"/>
            <a:ext cx="2160240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de-DE" altLang="de-DE" sz="1600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2) EE-Prozesswärme</a:t>
            </a:r>
            <a:endParaRPr kumimoji="1" lang="de-DE" altLang="de-DE" sz="16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24" name="Text Box 15"/>
          <p:cNvSpPr txBox="1">
            <a:spLocks noChangeArrowheads="1"/>
          </p:cNvSpPr>
          <p:nvPr/>
        </p:nvSpPr>
        <p:spPr bwMode="auto">
          <a:xfrm>
            <a:off x="6812633" y="2524642"/>
            <a:ext cx="2059189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180975" marR="0" lvl="0" indent="-180975" algn="l">
              <a:lnSpc>
                <a:spcPct val="100000"/>
              </a:lnSpc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altLang="de-DE" sz="1600" b="0" dirty="0" err="1">
                <a:solidFill>
                  <a:srgbClr val="000000"/>
                </a:solidFill>
              </a:rPr>
              <a:t>EnMS</a:t>
            </a:r>
            <a:r>
              <a:rPr lang="de-DE" altLang="de-DE" sz="1600" b="0" dirty="0">
                <a:solidFill>
                  <a:srgbClr val="000000"/>
                </a:solidFill>
              </a:rPr>
              <a:t>-Programm</a:t>
            </a:r>
          </a:p>
        </p:txBody>
      </p:sp>
      <p:sp>
        <p:nvSpPr>
          <p:cNvPr id="28" name="Text Box 15"/>
          <p:cNvSpPr txBox="1">
            <a:spLocks noChangeArrowheads="1"/>
          </p:cNvSpPr>
          <p:nvPr/>
        </p:nvSpPr>
        <p:spPr bwMode="auto">
          <a:xfrm>
            <a:off x="6804248" y="3156452"/>
            <a:ext cx="216024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180975" indent="-180975" algn="l">
              <a:buFont typeface="Arial" panose="020B0604020202020204" pitchFamily="34" charset="0"/>
              <a:buChar char="•"/>
              <a:defRPr/>
            </a:pPr>
            <a:r>
              <a:rPr lang="de-DE" altLang="de-DE" sz="1600" b="0" dirty="0">
                <a:solidFill>
                  <a:srgbClr val="000000"/>
                </a:solidFill>
              </a:rPr>
              <a:t>MSR</a:t>
            </a:r>
          </a:p>
          <a:p>
            <a:pPr marL="180975" indent="-180975" algn="l">
              <a:buFont typeface="Arial" panose="020B0604020202020204" pitchFamily="34" charset="0"/>
              <a:buChar char="•"/>
              <a:defRPr/>
            </a:pPr>
            <a:r>
              <a:rPr lang="de-DE" altLang="de-DE" sz="1600" b="0" dirty="0">
                <a:solidFill>
                  <a:srgbClr val="000000"/>
                </a:solidFill>
              </a:rPr>
              <a:t>Sensorik</a:t>
            </a:r>
          </a:p>
          <a:p>
            <a:pPr marL="180975" indent="-180975" algn="l">
              <a:buFont typeface="Arial" panose="020B0604020202020204" pitchFamily="34" charset="0"/>
              <a:buChar char="•"/>
              <a:defRPr/>
            </a:pPr>
            <a:r>
              <a:rPr lang="de-DE" altLang="de-DE" sz="1600" b="0" dirty="0" err="1">
                <a:solidFill>
                  <a:srgbClr val="000000"/>
                </a:solidFill>
              </a:rPr>
              <a:t>EnMS</a:t>
            </a:r>
            <a:r>
              <a:rPr lang="de-DE" altLang="de-DE" sz="1600" b="0" dirty="0">
                <a:solidFill>
                  <a:srgbClr val="000000"/>
                </a:solidFill>
              </a:rPr>
              <a:t>-Software</a:t>
            </a:r>
          </a:p>
        </p:txBody>
      </p:sp>
      <p:sp>
        <p:nvSpPr>
          <p:cNvPr id="29" name="Text Box 15"/>
          <p:cNvSpPr txBox="1">
            <a:spLocks noChangeArrowheads="1"/>
          </p:cNvSpPr>
          <p:nvPr/>
        </p:nvSpPr>
        <p:spPr bwMode="auto">
          <a:xfrm>
            <a:off x="6804248" y="4500602"/>
            <a:ext cx="2067573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180975" indent="-180975" algn="l">
              <a:buFont typeface="Arial" panose="020B0604020202020204" pitchFamily="34" charset="0"/>
              <a:buChar char="•"/>
              <a:defRPr/>
            </a:pPr>
            <a:r>
              <a:rPr lang="de-DE" altLang="de-DE" sz="1600" b="0" dirty="0">
                <a:solidFill>
                  <a:srgbClr val="000000"/>
                </a:solidFill>
              </a:rPr>
              <a:t>ISO- oder EMAS</a:t>
            </a:r>
          </a:p>
          <a:p>
            <a:pPr marL="180975" indent="-180975" algn="l">
              <a:buFont typeface="Arial" panose="020B0604020202020204" pitchFamily="34" charset="0"/>
              <a:buChar char="•"/>
              <a:defRPr/>
            </a:pPr>
            <a:r>
              <a:rPr lang="de-DE" altLang="de-DE" sz="1600" b="0" dirty="0">
                <a:solidFill>
                  <a:srgbClr val="000000"/>
                </a:solidFill>
              </a:rPr>
              <a:t>KMU: Altern. System</a:t>
            </a:r>
          </a:p>
        </p:txBody>
      </p:sp>
      <p:sp>
        <p:nvSpPr>
          <p:cNvPr id="30" name="Text Box 15"/>
          <p:cNvSpPr txBox="1">
            <a:spLocks noChangeArrowheads="1"/>
          </p:cNvSpPr>
          <p:nvPr/>
        </p:nvSpPr>
        <p:spPr bwMode="auto">
          <a:xfrm>
            <a:off x="6804248" y="5600853"/>
            <a:ext cx="2067574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180975" marR="0" lvl="0" indent="-180975" algn="l">
              <a:lnSpc>
                <a:spcPct val="100000"/>
              </a:lnSpc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altLang="de-DE" sz="1600" b="0" dirty="0">
                <a:solidFill>
                  <a:srgbClr val="000000"/>
                </a:solidFill>
              </a:rPr>
              <a:t>30% </a:t>
            </a:r>
            <a:br>
              <a:rPr lang="de-DE" altLang="de-DE" sz="1600" b="0" dirty="0">
                <a:solidFill>
                  <a:srgbClr val="000000"/>
                </a:solidFill>
              </a:rPr>
            </a:br>
            <a:r>
              <a:rPr lang="de-DE" altLang="de-DE" sz="1600" b="0" dirty="0">
                <a:solidFill>
                  <a:srgbClr val="000000"/>
                </a:solidFill>
              </a:rPr>
              <a:t>(+ 10% KMU-Bonus)</a:t>
            </a:r>
          </a:p>
        </p:txBody>
      </p:sp>
      <p:sp>
        <p:nvSpPr>
          <p:cNvPr id="31" name="Text Box 15"/>
          <p:cNvSpPr txBox="1">
            <a:spLocks noChangeArrowheads="1"/>
          </p:cNvSpPr>
          <p:nvPr/>
        </p:nvSpPr>
        <p:spPr bwMode="auto">
          <a:xfrm>
            <a:off x="6804248" y="1844824"/>
            <a:ext cx="2160240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altLang="de-DE" sz="1600" dirty="0">
                <a:solidFill>
                  <a:srgbClr val="000000"/>
                </a:solidFill>
              </a:rPr>
              <a:t>3</a:t>
            </a:r>
            <a:r>
              <a:rPr kumimoji="1" lang="de-DE" altLang="de-DE" sz="1600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) MSR &amp; Software</a:t>
            </a:r>
            <a:endParaRPr kumimoji="1" lang="de-DE" altLang="de-DE" sz="16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2" name="Line 3"/>
          <p:cNvSpPr>
            <a:spLocks noChangeShapeType="1"/>
          </p:cNvSpPr>
          <p:nvPr/>
        </p:nvSpPr>
        <p:spPr bwMode="auto">
          <a:xfrm flipH="1">
            <a:off x="4499992" y="1844824"/>
            <a:ext cx="0" cy="4560507"/>
          </a:xfrm>
          <a:prstGeom prst="line">
            <a:avLst/>
          </a:prstGeom>
          <a:noFill/>
          <a:ln w="15875">
            <a:solidFill>
              <a:srgbClr val="6CAA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de-DE" sz="14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3" name="Line 3"/>
          <p:cNvSpPr>
            <a:spLocks noChangeShapeType="1"/>
          </p:cNvSpPr>
          <p:nvPr/>
        </p:nvSpPr>
        <p:spPr bwMode="auto">
          <a:xfrm flipH="1">
            <a:off x="6732240" y="1844824"/>
            <a:ext cx="0" cy="4560507"/>
          </a:xfrm>
          <a:prstGeom prst="line">
            <a:avLst/>
          </a:prstGeom>
          <a:noFill/>
          <a:ln w="15875">
            <a:solidFill>
              <a:srgbClr val="6CAA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de-DE" sz="14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34084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39552" y="1300698"/>
            <a:ext cx="81369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Modul 4 – Technologieoffene Förderung</a:t>
            </a:r>
          </a:p>
        </p:txBody>
      </p:sp>
      <p:sp>
        <p:nvSpPr>
          <p:cNvPr id="3" name="Text Box 15"/>
          <p:cNvSpPr txBox="1">
            <a:spLocks noChangeArrowheads="1"/>
          </p:cNvSpPr>
          <p:nvPr/>
        </p:nvSpPr>
        <p:spPr bwMode="auto">
          <a:xfrm>
            <a:off x="467544" y="2084849"/>
            <a:ext cx="1296144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177800"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de-DE" altLang="de-DE" sz="1600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„Vorbild“</a:t>
            </a:r>
            <a:endParaRPr kumimoji="1" lang="de-DE" altLang="de-DE" sz="16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Text Box 15"/>
          <p:cNvSpPr txBox="1">
            <a:spLocks noChangeArrowheads="1"/>
          </p:cNvSpPr>
          <p:nvPr/>
        </p:nvSpPr>
        <p:spPr bwMode="auto">
          <a:xfrm>
            <a:off x="467544" y="2989983"/>
            <a:ext cx="1656184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177800"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de-DE" altLang="de-DE" sz="1600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Förderung umfasst u.a.</a:t>
            </a:r>
            <a:endParaRPr kumimoji="1" lang="de-DE" altLang="de-DE" sz="16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467544" y="4664749"/>
            <a:ext cx="1728192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177800"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de-DE" altLang="de-DE" sz="1600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Förder-voraussetzung</a:t>
            </a:r>
            <a:endParaRPr kumimoji="1" lang="de-DE" altLang="de-DE" sz="16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467544" y="5642665"/>
            <a:ext cx="1575791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177800"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de-DE" altLang="de-DE" sz="1600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Förderhöhe</a:t>
            </a:r>
            <a:endParaRPr kumimoji="1" lang="de-DE" altLang="de-DE" sz="16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1" name="Line 3"/>
          <p:cNvSpPr>
            <a:spLocks noChangeShapeType="1"/>
          </p:cNvSpPr>
          <p:nvPr/>
        </p:nvSpPr>
        <p:spPr bwMode="auto">
          <a:xfrm flipH="1">
            <a:off x="2267744" y="1892829"/>
            <a:ext cx="0" cy="4633288"/>
          </a:xfrm>
          <a:prstGeom prst="line">
            <a:avLst/>
          </a:prstGeom>
          <a:noFill/>
          <a:ln w="15875">
            <a:solidFill>
              <a:srgbClr val="6CAA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de-DE" sz="14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2348136" y="1988838"/>
            <a:ext cx="604028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265113" marR="0" lvl="0" indent="-1793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de-DE" altLang="de-DE" sz="1600" b="0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Abwärmeprogramm </a:t>
            </a:r>
          </a:p>
          <a:p>
            <a:pPr marL="265113" marR="0" lvl="0" indent="-1793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de-DE" altLang="de-DE" sz="1600" b="0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Energieeffiziente und klimaschonende Produktionsprozesse</a:t>
            </a:r>
            <a:endParaRPr kumimoji="1" lang="de-DE" altLang="de-DE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2339752" y="2989982"/>
            <a:ext cx="6408712" cy="1231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265113" indent="-179388" algn="l">
              <a:buFont typeface="Arial" panose="020B0604020202020204" pitchFamily="34" charset="0"/>
              <a:buChar char="•"/>
              <a:defRPr/>
            </a:pPr>
            <a:r>
              <a:rPr lang="de-DE" sz="1600" b="0" dirty="0">
                <a:solidFill>
                  <a:srgbClr val="000000"/>
                </a:solidFill>
              </a:rPr>
              <a:t>„Alles“ was Endenergie spart!!!</a:t>
            </a:r>
          </a:p>
          <a:p>
            <a:pPr marL="265113" indent="-179388" algn="l">
              <a:buFont typeface="Arial" panose="020B0604020202020204" pitchFamily="34" charset="0"/>
              <a:buChar char="•"/>
              <a:defRPr/>
            </a:pPr>
            <a:r>
              <a:rPr lang="de-DE" sz="1600" b="0" dirty="0">
                <a:solidFill>
                  <a:srgbClr val="000000"/>
                </a:solidFill>
              </a:rPr>
              <a:t>Maßnahmen zur energiebezogenen Optimierung von Produktionsprozessen </a:t>
            </a:r>
          </a:p>
          <a:p>
            <a:pPr marL="265113" indent="-179388" algn="l">
              <a:buFont typeface="Arial" panose="020B0604020202020204" pitchFamily="34" charset="0"/>
              <a:buChar char="•"/>
              <a:defRPr/>
            </a:pPr>
            <a:r>
              <a:rPr lang="de-DE" sz="1600" b="0" dirty="0" err="1">
                <a:solidFill>
                  <a:srgbClr val="000000"/>
                </a:solidFill>
              </a:rPr>
              <a:t>Abwärmevermeidung</a:t>
            </a:r>
            <a:r>
              <a:rPr lang="de-DE" sz="1600" b="0" dirty="0">
                <a:solidFill>
                  <a:srgbClr val="000000"/>
                </a:solidFill>
              </a:rPr>
              <a:t> und -nutzung</a:t>
            </a:r>
          </a:p>
          <a:p>
            <a:pPr marL="265113" indent="-179388" algn="l">
              <a:buFont typeface="Arial" panose="020B0604020202020204" pitchFamily="34" charset="0"/>
              <a:buChar char="•"/>
              <a:defRPr/>
            </a:pPr>
            <a:r>
              <a:rPr lang="de-DE" sz="1600" b="0" dirty="0">
                <a:solidFill>
                  <a:srgbClr val="000000"/>
                </a:solidFill>
              </a:rPr>
              <a:t>Einsparkonzept</a:t>
            </a:r>
            <a:endParaRPr lang="de-DE" altLang="de-DE" sz="1600" b="0" dirty="0">
              <a:solidFill>
                <a:srgbClr val="000000"/>
              </a:solidFill>
            </a:endParaRPr>
          </a:p>
        </p:txBody>
      </p:sp>
      <p:sp>
        <p:nvSpPr>
          <p:cNvPr id="15" name="Text Box 15"/>
          <p:cNvSpPr txBox="1">
            <a:spLocks noChangeArrowheads="1"/>
          </p:cNvSpPr>
          <p:nvPr/>
        </p:nvSpPr>
        <p:spPr bwMode="auto">
          <a:xfrm>
            <a:off x="2339752" y="4581128"/>
            <a:ext cx="6552728" cy="984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265113" marR="0" lvl="0" indent="-179388" algn="l">
              <a:lnSpc>
                <a:spcPct val="100000"/>
              </a:lnSpc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altLang="de-DE" sz="1600" b="0" dirty="0">
                <a:solidFill>
                  <a:srgbClr val="000000"/>
                </a:solidFill>
              </a:rPr>
              <a:t>Mindestamortisationszeit (ohne Förderung): 2 Jahre</a:t>
            </a:r>
          </a:p>
          <a:p>
            <a:pPr marL="265113" marR="0" lvl="0" indent="-179388" algn="l">
              <a:lnSpc>
                <a:spcPct val="100000"/>
              </a:lnSpc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altLang="de-DE" sz="1600" b="0" dirty="0">
                <a:solidFill>
                  <a:srgbClr val="000000"/>
                </a:solidFill>
              </a:rPr>
              <a:t>Vorlage eines Einsparkonzepts durch qualifizierten Energieberater</a:t>
            </a:r>
          </a:p>
          <a:p>
            <a:pPr marL="85725" marR="0" lvl="0" algn="l" defTabSz="268288">
              <a:lnSpc>
                <a:spcPct val="100000"/>
              </a:lnSpc>
              <a:buClrTx/>
              <a:buSzTx/>
              <a:tabLst/>
              <a:defRPr/>
            </a:pPr>
            <a:r>
              <a:rPr lang="de-DE" altLang="de-DE" sz="1600" b="0" dirty="0">
                <a:solidFill>
                  <a:srgbClr val="000000"/>
                </a:solidFill>
              </a:rPr>
              <a:t>	(interne Erstellung möglich wenn ISO- oder EMAS-Unternehmen)</a:t>
            </a:r>
          </a:p>
          <a:p>
            <a:pPr marL="265113" marR="0" lvl="0" indent="-179388" algn="l">
              <a:lnSpc>
                <a:spcPct val="100000"/>
              </a:lnSpc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de-DE" altLang="de-DE" sz="1600" b="0" dirty="0">
              <a:solidFill>
                <a:srgbClr val="000000"/>
              </a:solidFill>
            </a:endParaRP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2339752" y="5642664"/>
            <a:ext cx="6336704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265113" marR="0" lvl="0" indent="-1793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de-DE" altLang="de-DE" sz="1600" b="0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30% (+ 10% KMU-Bonus)</a:t>
            </a:r>
          </a:p>
          <a:p>
            <a:pPr marL="265113" lvl="0" indent="-179388" algn="l">
              <a:buFont typeface="Arial" panose="020B0604020202020204" pitchFamily="34" charset="0"/>
              <a:buChar char="•"/>
              <a:defRPr/>
            </a:pPr>
            <a:r>
              <a:rPr lang="de-DE" altLang="de-DE" sz="1600" b="0" baseline="0" dirty="0">
                <a:solidFill>
                  <a:srgbClr val="000000"/>
                </a:solidFill>
              </a:rPr>
              <a:t>Sicherstellung Fördereffizienz durch Förderdeck</a:t>
            </a:r>
            <a:r>
              <a:rPr lang="de-DE" altLang="de-DE" sz="1600" b="0" dirty="0">
                <a:solidFill>
                  <a:srgbClr val="000000"/>
                </a:solidFill>
              </a:rPr>
              <a:t>el von </a:t>
            </a:r>
            <a:br>
              <a:rPr lang="de-DE" altLang="de-DE" sz="1600" b="0" dirty="0">
                <a:solidFill>
                  <a:srgbClr val="000000"/>
                </a:solidFill>
              </a:rPr>
            </a:br>
            <a:r>
              <a:rPr lang="de-DE" altLang="de-DE" sz="1600" b="0" dirty="0">
                <a:solidFill>
                  <a:srgbClr val="000000"/>
                </a:solidFill>
              </a:rPr>
              <a:t>500 Euro / Tonne CO</a:t>
            </a:r>
            <a:r>
              <a:rPr lang="de-DE" altLang="de-DE" sz="1600" b="0" baseline="-25000" dirty="0">
                <a:solidFill>
                  <a:srgbClr val="000000"/>
                </a:solidFill>
              </a:rPr>
              <a:t>2</a:t>
            </a:r>
            <a:r>
              <a:rPr lang="de-DE" altLang="de-DE" sz="1600" b="0" dirty="0">
                <a:solidFill>
                  <a:srgbClr val="000000"/>
                </a:solidFill>
              </a:rPr>
              <a:t> (KMU 700 Euro / Tonne CO</a:t>
            </a:r>
            <a:r>
              <a:rPr lang="de-DE" altLang="de-DE" sz="1600" b="0" baseline="-25000" dirty="0">
                <a:solidFill>
                  <a:srgbClr val="000000"/>
                </a:solidFill>
              </a:rPr>
              <a:t>2</a:t>
            </a:r>
            <a:r>
              <a:rPr lang="de-DE" altLang="de-DE" sz="1600" b="0" dirty="0">
                <a:solidFill>
                  <a:srgbClr val="000000"/>
                </a:solidFill>
              </a:rPr>
              <a:t>)</a:t>
            </a:r>
            <a:endParaRPr kumimoji="1" lang="de-DE" altLang="de-DE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25" name="Line 3"/>
          <p:cNvSpPr>
            <a:spLocks noChangeShapeType="1"/>
          </p:cNvSpPr>
          <p:nvPr/>
        </p:nvSpPr>
        <p:spPr bwMode="auto">
          <a:xfrm>
            <a:off x="539552" y="2756922"/>
            <a:ext cx="8208912" cy="1"/>
          </a:xfrm>
          <a:prstGeom prst="line">
            <a:avLst/>
          </a:prstGeom>
          <a:noFill/>
          <a:ln w="15875">
            <a:solidFill>
              <a:srgbClr val="6CAA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de-DE" sz="14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26" name="Line 3"/>
          <p:cNvSpPr>
            <a:spLocks noChangeShapeType="1"/>
          </p:cNvSpPr>
          <p:nvPr/>
        </p:nvSpPr>
        <p:spPr bwMode="auto">
          <a:xfrm>
            <a:off x="539552" y="4365104"/>
            <a:ext cx="8208912" cy="1"/>
          </a:xfrm>
          <a:prstGeom prst="line">
            <a:avLst/>
          </a:prstGeom>
          <a:noFill/>
          <a:ln w="15875">
            <a:solidFill>
              <a:srgbClr val="6CAA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de-DE" sz="14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27" name="Line 3"/>
          <p:cNvSpPr>
            <a:spLocks noChangeShapeType="1"/>
          </p:cNvSpPr>
          <p:nvPr/>
        </p:nvSpPr>
        <p:spPr bwMode="auto">
          <a:xfrm>
            <a:off x="539552" y="5445221"/>
            <a:ext cx="8208912" cy="1"/>
          </a:xfrm>
          <a:prstGeom prst="line">
            <a:avLst/>
          </a:prstGeom>
          <a:noFill/>
          <a:ln w="15875">
            <a:solidFill>
              <a:srgbClr val="6CAA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de-DE" sz="14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91082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39552" y="1208946"/>
            <a:ext cx="81369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de-DE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Modul 4: Technologieoffene Förderung – </a:t>
            </a:r>
          </a:p>
          <a:p>
            <a:pPr lvl="0"/>
            <a:r>
              <a:rPr lang="de-DE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Beispiel 1 (Molkerei)</a:t>
            </a:r>
          </a:p>
        </p:txBody>
      </p:sp>
      <p:sp>
        <p:nvSpPr>
          <p:cNvPr id="3" name="Text12"/>
          <p:cNvSpPr>
            <a:spLocks noChangeArrowheads="1"/>
          </p:cNvSpPr>
          <p:nvPr/>
        </p:nvSpPr>
        <p:spPr bwMode="auto">
          <a:xfrm>
            <a:off x="539553" y="2221125"/>
            <a:ext cx="3456383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85725" lvl="1" algn="l">
              <a:spcBef>
                <a:spcPts val="300"/>
              </a:spcBef>
            </a:pPr>
            <a:r>
              <a:rPr kumimoji="0" lang="de-DE" altLang="zh-HK" sz="1600" dirty="0">
                <a:solidFill>
                  <a:schemeClr val="tx1"/>
                </a:solidFill>
                <a:ea typeface="新細明體" charset="-120"/>
              </a:rPr>
              <a:t>Maßnahmenbündel</a:t>
            </a:r>
          </a:p>
        </p:txBody>
      </p:sp>
      <p:sp>
        <p:nvSpPr>
          <p:cNvPr id="4" name="Rechteck 3"/>
          <p:cNvSpPr/>
          <p:nvPr/>
        </p:nvSpPr>
        <p:spPr>
          <a:xfrm>
            <a:off x="539552" y="2676009"/>
            <a:ext cx="3888432" cy="229293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Wärmerückgewinnung (WRG) bei </a:t>
            </a:r>
            <a:r>
              <a:rPr lang="de-DE" sz="1600" dirty="0" err="1">
                <a:latin typeface="Arial" panose="020B0604020202020204" pitchFamily="34" charset="0"/>
                <a:cs typeface="Arial" panose="020B0604020202020204" pitchFamily="34" charset="0"/>
              </a:rPr>
              <a:t>Molkepasteurisation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, Säuberungs-anlage, Dampfkessel, Druckluftanlage und Kompressionskältemaschine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Isolierung Rohre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Variable und bedarfsorientierte Steuerung der Pumpen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Optimierung der Boiler-Druckregelung</a:t>
            </a:r>
          </a:p>
        </p:txBody>
      </p:sp>
      <p:cxnSp>
        <p:nvCxnSpPr>
          <p:cNvPr id="5" name="Gerade Verbindung 4"/>
          <p:cNvCxnSpPr/>
          <p:nvPr/>
        </p:nvCxnSpPr>
        <p:spPr>
          <a:xfrm>
            <a:off x="539554" y="2605167"/>
            <a:ext cx="3456383" cy="0"/>
          </a:xfrm>
          <a:prstGeom prst="line">
            <a:avLst/>
          </a:prstGeom>
          <a:ln w="25400">
            <a:solidFill>
              <a:srgbClr val="2568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12"/>
          <p:cNvSpPr>
            <a:spLocks noChangeArrowheads="1"/>
          </p:cNvSpPr>
          <p:nvPr/>
        </p:nvSpPr>
        <p:spPr bwMode="auto">
          <a:xfrm>
            <a:off x="4572001" y="2180862"/>
            <a:ext cx="3240360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85725" lvl="1" algn="l">
              <a:spcBef>
                <a:spcPts val="300"/>
              </a:spcBef>
            </a:pPr>
            <a:r>
              <a:rPr kumimoji="0" lang="de-DE" altLang="zh-HK" sz="1600" dirty="0">
                <a:solidFill>
                  <a:schemeClr val="tx1"/>
                </a:solidFill>
                <a:ea typeface="新細明體" charset="-120"/>
              </a:rPr>
              <a:t>Projektkennzahlen</a:t>
            </a:r>
          </a:p>
        </p:txBody>
      </p:sp>
      <p:sp>
        <p:nvSpPr>
          <p:cNvPr id="7" name="Rechteck 6"/>
          <p:cNvSpPr/>
          <p:nvPr/>
        </p:nvSpPr>
        <p:spPr>
          <a:xfrm>
            <a:off x="4572000" y="2676008"/>
            <a:ext cx="4248472" cy="227754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Förderfähige Kosten: 	612.200 €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Endenergieeinsparung:	2.400 </a:t>
            </a:r>
            <a:r>
              <a:rPr lang="de-DE" sz="1600" dirty="0" err="1">
                <a:latin typeface="Arial" panose="020B0604020202020204" pitchFamily="34" charset="0"/>
                <a:cs typeface="Arial" panose="020B0604020202020204" pitchFamily="34" charset="0"/>
              </a:rPr>
              <a:t>MWh</a:t>
            </a: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1600" dirty="0" err="1">
                <a:latin typeface="Arial" panose="020B0604020202020204" pitchFamily="34" charset="0"/>
                <a:cs typeface="Arial" panose="020B0604020202020204" pitchFamily="34" charset="0"/>
              </a:rPr>
              <a:t>Jährl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. CO</a:t>
            </a:r>
            <a:r>
              <a:rPr lang="de-DE" sz="16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-Einsparung 	653 t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Förderung (30%): 	</a:t>
            </a:r>
            <a:r>
              <a:rPr lang="de-DE" sz="16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183.660 €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Förderdeckel (500 €/t):	</a:t>
            </a:r>
            <a:r>
              <a:rPr lang="de-DE" sz="16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326.500 €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Fördereffizienz:		281 €/t CO</a:t>
            </a:r>
            <a:r>
              <a:rPr lang="de-DE" sz="16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  <a:p>
            <a:pPr>
              <a:spcBef>
                <a:spcPts val="600"/>
              </a:spcBef>
            </a:pPr>
            <a:endParaRPr lang="de-DE" sz="16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Gerade Verbindung 7"/>
          <p:cNvCxnSpPr/>
          <p:nvPr/>
        </p:nvCxnSpPr>
        <p:spPr>
          <a:xfrm>
            <a:off x="4572002" y="2605167"/>
            <a:ext cx="3744415" cy="0"/>
          </a:xfrm>
          <a:prstGeom prst="line">
            <a:avLst/>
          </a:prstGeom>
          <a:ln w="25400">
            <a:solidFill>
              <a:srgbClr val="2568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37820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39552" y="1359349"/>
            <a:ext cx="81369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de-DE" sz="2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BMWi</a:t>
            </a:r>
            <a:r>
              <a:rPr lang="de-DE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-Wettbewerb Energieeffizienz</a:t>
            </a:r>
          </a:p>
        </p:txBody>
      </p:sp>
      <p:sp>
        <p:nvSpPr>
          <p:cNvPr id="12" name="Rectangle 20"/>
          <p:cNvSpPr>
            <a:spLocks noChangeArrowheads="1"/>
          </p:cNvSpPr>
          <p:nvPr/>
        </p:nvSpPr>
        <p:spPr bwMode="auto">
          <a:xfrm>
            <a:off x="647564" y="2318607"/>
            <a:ext cx="288032" cy="342308"/>
          </a:xfrm>
          <a:prstGeom prst="rect">
            <a:avLst/>
          </a:prstGeom>
          <a:solidFill>
            <a:srgbClr val="6CAAC0"/>
          </a:solidFill>
          <a:ln>
            <a:noFill/>
          </a:ln>
          <a:effectLst/>
          <a:extLst/>
        </p:spPr>
        <p:txBody>
          <a:bodyPr wrap="none" lIns="0" tIns="0" rIns="0" bIns="0" anchor="ctr"/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de-DE" altLang="de-DE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1</a:t>
            </a:r>
          </a:p>
        </p:txBody>
      </p:sp>
      <p:cxnSp>
        <p:nvCxnSpPr>
          <p:cNvPr id="15" name="Gerade Verbindung 14"/>
          <p:cNvCxnSpPr/>
          <p:nvPr/>
        </p:nvCxnSpPr>
        <p:spPr>
          <a:xfrm>
            <a:off x="647564" y="2660915"/>
            <a:ext cx="4140000" cy="0"/>
          </a:xfrm>
          <a:prstGeom prst="line">
            <a:avLst/>
          </a:prstGeom>
          <a:ln w="9525">
            <a:solidFill>
              <a:srgbClr val="6CAA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feld 19"/>
          <p:cNvSpPr txBox="1"/>
          <p:nvPr/>
        </p:nvSpPr>
        <p:spPr>
          <a:xfrm>
            <a:off x="935596" y="2276872"/>
            <a:ext cx="37804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Was wird gefördert?</a:t>
            </a:r>
          </a:p>
        </p:txBody>
      </p:sp>
      <p:sp>
        <p:nvSpPr>
          <p:cNvPr id="21" name="Text Box 15"/>
          <p:cNvSpPr txBox="1">
            <a:spLocks noChangeArrowheads="1"/>
          </p:cNvSpPr>
          <p:nvPr/>
        </p:nvSpPr>
        <p:spPr bwMode="auto">
          <a:xfrm>
            <a:off x="755576" y="2772410"/>
            <a:ext cx="396044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285750" lvl="0" indent="-285750" algn="l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kumimoji="0" lang="de-DE" sz="1600" b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Technologieoffene Maßnahmen </a:t>
            </a:r>
            <a:br>
              <a:rPr kumimoji="0" lang="de-DE" sz="1600" b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de-DE" sz="1600" b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(identisch mit klassischer </a:t>
            </a:r>
            <a:r>
              <a:rPr kumimoji="0" lang="de-DE" sz="1600" b="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Zuschussf</a:t>
            </a:r>
            <a:r>
              <a:rPr kumimoji="0" lang="de-DE" sz="1600" b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</a:p>
        </p:txBody>
      </p:sp>
      <p:sp>
        <p:nvSpPr>
          <p:cNvPr id="22" name="Rectangle 20"/>
          <p:cNvSpPr>
            <a:spLocks noChangeArrowheads="1"/>
          </p:cNvSpPr>
          <p:nvPr/>
        </p:nvSpPr>
        <p:spPr bwMode="auto">
          <a:xfrm>
            <a:off x="647564" y="3662757"/>
            <a:ext cx="288032" cy="342308"/>
          </a:xfrm>
          <a:prstGeom prst="rect">
            <a:avLst/>
          </a:prstGeom>
          <a:solidFill>
            <a:srgbClr val="6CAAC0"/>
          </a:solidFill>
          <a:ln>
            <a:noFill/>
          </a:ln>
          <a:effectLst/>
          <a:extLst/>
        </p:spPr>
        <p:txBody>
          <a:bodyPr wrap="none" lIns="0" tIns="0" rIns="0" bIns="0" anchor="ctr"/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de-DE" altLang="de-DE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2</a:t>
            </a:r>
          </a:p>
        </p:txBody>
      </p:sp>
      <p:cxnSp>
        <p:nvCxnSpPr>
          <p:cNvPr id="23" name="Gerade Verbindung 22"/>
          <p:cNvCxnSpPr/>
          <p:nvPr/>
        </p:nvCxnSpPr>
        <p:spPr>
          <a:xfrm>
            <a:off x="647564" y="4005064"/>
            <a:ext cx="4140000" cy="0"/>
          </a:xfrm>
          <a:prstGeom prst="line">
            <a:avLst/>
          </a:prstGeom>
          <a:ln w="9525">
            <a:solidFill>
              <a:srgbClr val="6CAA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feld 23"/>
          <p:cNvSpPr txBox="1"/>
          <p:nvPr/>
        </p:nvSpPr>
        <p:spPr>
          <a:xfrm>
            <a:off x="935596" y="3633907"/>
            <a:ext cx="37804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Fördervoraussetzungen</a:t>
            </a:r>
          </a:p>
        </p:txBody>
      </p:sp>
      <p:sp>
        <p:nvSpPr>
          <p:cNvPr id="25" name="Text Box 15"/>
          <p:cNvSpPr txBox="1">
            <a:spLocks noChangeArrowheads="1"/>
          </p:cNvSpPr>
          <p:nvPr/>
        </p:nvSpPr>
        <p:spPr bwMode="auto">
          <a:xfrm>
            <a:off x="755576" y="4076296"/>
            <a:ext cx="4464496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285750" lvl="0" indent="-285750" algn="l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kumimoji="0" lang="de-DE" sz="1600" b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Vorlage Einsparkonzept (wie bei </a:t>
            </a:r>
            <a:r>
              <a:rPr kumimoji="0" lang="de-DE" sz="1600" b="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Zuschussf</a:t>
            </a:r>
            <a:r>
              <a:rPr kumimoji="0" lang="de-DE" sz="1600" b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</a:p>
          <a:p>
            <a:pPr marL="285750" lvl="0" indent="-285750" algn="l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kumimoji="0" lang="de-DE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Mindestamortisationszeit</a:t>
            </a:r>
            <a:r>
              <a:rPr kumimoji="0" lang="de-DE" sz="1600" b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(ohne Förderung)  </a:t>
            </a:r>
            <a:br>
              <a:rPr kumimoji="0" lang="de-DE" sz="1600" b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de-DE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Jahre</a:t>
            </a:r>
          </a:p>
        </p:txBody>
      </p:sp>
      <p:sp>
        <p:nvSpPr>
          <p:cNvPr id="26" name="Rectangle 20"/>
          <p:cNvSpPr>
            <a:spLocks noChangeArrowheads="1"/>
          </p:cNvSpPr>
          <p:nvPr/>
        </p:nvSpPr>
        <p:spPr bwMode="auto">
          <a:xfrm>
            <a:off x="647564" y="5294938"/>
            <a:ext cx="288032" cy="342308"/>
          </a:xfrm>
          <a:prstGeom prst="rect">
            <a:avLst/>
          </a:prstGeom>
          <a:solidFill>
            <a:srgbClr val="6CAAC0"/>
          </a:solidFill>
          <a:ln>
            <a:noFill/>
          </a:ln>
          <a:effectLst/>
          <a:extLst/>
        </p:spPr>
        <p:txBody>
          <a:bodyPr wrap="none" lIns="0" tIns="0" rIns="0" bIns="0" anchor="ctr"/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de-DE" altLang="de-DE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3</a:t>
            </a:r>
          </a:p>
        </p:txBody>
      </p:sp>
      <p:cxnSp>
        <p:nvCxnSpPr>
          <p:cNvPr id="27" name="Gerade Verbindung 26"/>
          <p:cNvCxnSpPr/>
          <p:nvPr/>
        </p:nvCxnSpPr>
        <p:spPr>
          <a:xfrm>
            <a:off x="647564" y="5637245"/>
            <a:ext cx="4140000" cy="0"/>
          </a:xfrm>
          <a:prstGeom prst="line">
            <a:avLst/>
          </a:prstGeom>
          <a:ln w="9525">
            <a:solidFill>
              <a:srgbClr val="6CAA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 Box 15"/>
          <p:cNvSpPr txBox="1">
            <a:spLocks noChangeArrowheads="1"/>
          </p:cNvSpPr>
          <p:nvPr/>
        </p:nvSpPr>
        <p:spPr bwMode="auto">
          <a:xfrm>
            <a:off x="755576" y="5748741"/>
            <a:ext cx="4464496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285750" lvl="0" indent="-285750" algn="l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kumimoji="0" lang="de-DE" sz="1600" b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 zu </a:t>
            </a:r>
            <a:r>
              <a:rPr kumimoji="0" lang="de-DE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50% der förderfähigen Kosten</a:t>
            </a:r>
          </a:p>
          <a:p>
            <a:pPr marL="285750" indent="-285750" algn="l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kumimoji="0" lang="de-DE" sz="1600" b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Max. </a:t>
            </a:r>
            <a:r>
              <a:rPr kumimoji="0" lang="de-DE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Mio. Euro</a:t>
            </a:r>
            <a:r>
              <a:rPr kumimoji="0" lang="de-DE" sz="1600" b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 Vorhaben</a:t>
            </a:r>
            <a:endParaRPr kumimoji="0" lang="de-DE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0"/>
          <p:cNvSpPr>
            <a:spLocks noChangeArrowheads="1"/>
          </p:cNvSpPr>
          <p:nvPr/>
        </p:nvSpPr>
        <p:spPr bwMode="auto">
          <a:xfrm>
            <a:off x="5112060" y="2222597"/>
            <a:ext cx="288032" cy="342308"/>
          </a:xfrm>
          <a:prstGeom prst="rect">
            <a:avLst/>
          </a:prstGeom>
          <a:solidFill>
            <a:srgbClr val="6CAAC0"/>
          </a:solidFill>
          <a:ln>
            <a:noFill/>
          </a:ln>
          <a:effectLst/>
          <a:extLst/>
        </p:spPr>
        <p:txBody>
          <a:bodyPr wrap="none" lIns="0" tIns="0" rIns="0" bIns="0" anchor="ctr"/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de-DE" altLang="de-DE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4</a:t>
            </a:r>
          </a:p>
        </p:txBody>
      </p:sp>
      <p:cxnSp>
        <p:nvCxnSpPr>
          <p:cNvPr id="31" name="Gerade Verbindung 30"/>
          <p:cNvCxnSpPr/>
          <p:nvPr/>
        </p:nvCxnSpPr>
        <p:spPr>
          <a:xfrm>
            <a:off x="5112060" y="2564904"/>
            <a:ext cx="3600000" cy="0"/>
          </a:xfrm>
          <a:prstGeom prst="line">
            <a:avLst/>
          </a:prstGeom>
          <a:ln w="9525">
            <a:solidFill>
              <a:srgbClr val="6CAA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feld 31"/>
          <p:cNvSpPr txBox="1"/>
          <p:nvPr/>
        </p:nvSpPr>
        <p:spPr>
          <a:xfrm>
            <a:off x="5400092" y="2180862"/>
            <a:ext cx="27003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Was heißt Wettbewerb?</a:t>
            </a:r>
          </a:p>
        </p:txBody>
      </p:sp>
      <p:sp>
        <p:nvSpPr>
          <p:cNvPr id="33" name="Text Box 15"/>
          <p:cNvSpPr txBox="1">
            <a:spLocks noChangeArrowheads="1"/>
          </p:cNvSpPr>
          <p:nvPr/>
        </p:nvSpPr>
        <p:spPr bwMode="auto">
          <a:xfrm>
            <a:off x="5220072" y="2676399"/>
            <a:ext cx="3456384" cy="3185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285750" indent="-285750" algn="l" fontAlgn="auto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de-DE" altLang="de-DE" sz="1600" b="0" dirty="0">
                <a:solidFill>
                  <a:srgbClr val="000000"/>
                </a:solidFill>
              </a:rPr>
              <a:t>Idee: Nicht das </a:t>
            </a:r>
            <a:r>
              <a:rPr lang="de-DE" altLang="de-DE" sz="1600" b="0" dirty="0" err="1">
                <a:solidFill>
                  <a:srgbClr val="000000"/>
                </a:solidFill>
              </a:rPr>
              <a:t>BMWi</a:t>
            </a:r>
            <a:r>
              <a:rPr lang="de-DE" altLang="de-DE" sz="1600" b="0" dirty="0">
                <a:solidFill>
                  <a:srgbClr val="000000"/>
                </a:solidFill>
              </a:rPr>
              <a:t> bestimmt die Förderhöhe, sondern der  Wettbewerb zwischen Projekten</a:t>
            </a:r>
          </a:p>
          <a:p>
            <a:pPr marL="285750" lvl="0" indent="-285750" algn="l" fontAlgn="auto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kumimoji="0" lang="de-DE" sz="1600" b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Gefördert werden die Projekte einer Wettbewerbsrunde mit </a:t>
            </a:r>
            <a:r>
              <a:rPr kumimoji="0" lang="de-DE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bester Fördereffizienz </a:t>
            </a:r>
            <a:r>
              <a:rPr kumimoji="0" lang="de-DE" sz="1600" b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(höchste CO</a:t>
            </a:r>
            <a:r>
              <a:rPr kumimoji="0" lang="de-DE" sz="1600" b="0" baseline="-25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kumimoji="0" lang="de-DE" sz="1600" b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-Einsparung pro Euro Förderung)!</a:t>
            </a:r>
          </a:p>
          <a:p>
            <a:pPr marL="285750" indent="-285750" algn="l" fontAlgn="auto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kumimoji="0" lang="de-DE" sz="1600" b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gibt – im Unterschied zu klassischer Zuschussförderung – </a:t>
            </a:r>
            <a:r>
              <a:rPr kumimoji="0" lang="de-DE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keinen Förderdeckel</a:t>
            </a:r>
          </a:p>
          <a:p>
            <a:pPr marL="285750" lvl="0" indent="-285750" algn="l" fontAlgn="auto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kumimoji="0" lang="de-DE" sz="1600" b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feld 27"/>
          <p:cNvSpPr txBox="1"/>
          <p:nvPr/>
        </p:nvSpPr>
        <p:spPr>
          <a:xfrm>
            <a:off x="935596" y="5253203"/>
            <a:ext cx="37804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Förderkonditionen</a:t>
            </a:r>
          </a:p>
        </p:txBody>
      </p:sp>
    </p:spTree>
    <p:extLst>
      <p:ext uri="{BB962C8B-B14F-4D97-AF65-F5344CB8AC3E}">
        <p14:creationId xmlns:p14="http://schemas.microsoft.com/office/powerpoint/2010/main" val="572503754"/>
      </p:ext>
    </p:extLst>
  </p:cSld>
  <p:clrMapOvr>
    <a:masterClrMapping/>
  </p:clrMapOvr>
</p:sld>
</file>

<file path=ppt/theme/theme1.xml><?xml version="1.0" encoding="utf-8"?>
<a:theme xmlns:a="http://schemas.openxmlformats.org/drawingml/2006/main" name="BMWi-Vorlage_11_2017_16-9_dt">
  <a:themeElements>
    <a:clrScheme name="">
      <a:dk1>
        <a:srgbClr val="000000"/>
      </a:dk1>
      <a:lt1>
        <a:srgbClr val="FFFFFF"/>
      </a:lt1>
      <a:dk2>
        <a:srgbClr val="FFFFFF"/>
      </a:dk2>
      <a:lt2>
        <a:srgbClr val="668CB3"/>
      </a:lt2>
      <a:accent1>
        <a:srgbClr val="5780A3"/>
      </a:accent1>
      <a:accent2>
        <a:srgbClr val="003366"/>
      </a:accent2>
      <a:accent3>
        <a:srgbClr val="FFFFFF"/>
      </a:accent3>
      <a:accent4>
        <a:srgbClr val="000000"/>
      </a:accent4>
      <a:accent5>
        <a:srgbClr val="B4C0CE"/>
      </a:accent5>
      <a:accent6>
        <a:srgbClr val="002D5C"/>
      </a:accent6>
      <a:hlink>
        <a:srgbClr val="9595A0"/>
      </a:hlink>
      <a:folHlink>
        <a:srgbClr val="386691"/>
      </a:folHlink>
    </a:clrScheme>
    <a:fontScheme name="Benutzerdefiniert 1">
      <a:majorFont>
        <a:latin typeface="BundesSerfi"/>
        <a:ea typeface="ＭＳ Ｐゴシック"/>
        <a:cs typeface="ＭＳ Ｐゴシック"/>
      </a:majorFont>
      <a:minorFont>
        <a:latin typeface="Times New Roman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2" charset="-128"/>
            <a:cs typeface="ＭＳ Ｐゴシック" pitchFamily="5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2" charset="-128"/>
            <a:cs typeface="ＭＳ Ｐゴシック" pitchFamily="52" charset="-128"/>
          </a:defRPr>
        </a:defPPr>
      </a:lstStyle>
    </a:lnDef>
    <a:txDef>
      <a:spPr/>
      <a:bodyPr/>
      <a:lstStyle>
        <a:defPPr marL="474663" marR="0" indent="-474663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004F80"/>
          </a:buClr>
          <a:buSzPct val="80000"/>
          <a:buFont typeface="Wingdings" pitchFamily="2" charset="2"/>
          <a:buNone/>
          <a:tabLst/>
          <a:defRPr kumimoji="0" sz="1100" b="0" i="0" u="none" strike="noStrike" kern="0" cap="none" spc="0" normalizeH="0" baseline="0" noProof="0" dirty="0" smtClean="0">
            <a:ln>
              <a:noFill/>
            </a:ln>
            <a:solidFill>
              <a:schemeClr val="tx1"/>
            </a:solidFill>
            <a:effectLst/>
            <a:uLnTx/>
            <a:uFillTx/>
            <a:latin typeface="BundesSans Office"/>
            <a:ea typeface="+mn-ea"/>
            <a:cs typeface="+mn-cs"/>
          </a:defRPr>
        </a:defPPr>
      </a:lstStyle>
    </a:txDef>
  </a:objectDefaults>
  <a:extraClrSchemeLst>
    <a:extraClrScheme>
      <a:clrScheme name="2 Energie 1">
        <a:dk1>
          <a:srgbClr val="000000"/>
        </a:dk1>
        <a:lt1>
          <a:srgbClr val="FFFFFF"/>
        </a:lt1>
        <a:dk2>
          <a:srgbClr val="FFFFFF"/>
        </a:dk2>
        <a:lt2>
          <a:srgbClr val="668CB3"/>
        </a:lt2>
        <a:accent1>
          <a:srgbClr val="194C80"/>
        </a:accent1>
        <a:accent2>
          <a:srgbClr val="386691"/>
        </a:accent2>
        <a:accent3>
          <a:srgbClr val="FFFFFF"/>
        </a:accent3>
        <a:accent4>
          <a:srgbClr val="000000"/>
        </a:accent4>
        <a:accent5>
          <a:srgbClr val="ABB2C0"/>
        </a:accent5>
        <a:accent6>
          <a:srgbClr val="325C83"/>
        </a:accent6>
        <a:hlink>
          <a:srgbClr val="5780A3"/>
        </a:hlink>
        <a:folHlink>
          <a:srgbClr val="7599B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797</Words>
  <Application>Microsoft Macintosh PowerPoint</Application>
  <PresentationFormat>Bildschirmpräsentation (4:3)</PresentationFormat>
  <Paragraphs>232</Paragraphs>
  <Slides>15</Slides>
  <Notes>8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14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15</vt:i4>
      </vt:variant>
    </vt:vector>
  </HeadingPairs>
  <TitlesOfParts>
    <vt:vector size="31" baseType="lpstr">
      <vt:lpstr>ＭＳ Ｐゴシック</vt:lpstr>
      <vt:lpstr>新細明體</vt:lpstr>
      <vt:lpstr>Arial</vt:lpstr>
      <vt:lpstr>Arial Black</vt:lpstr>
      <vt:lpstr>BundesSans</vt:lpstr>
      <vt:lpstr>BundesSans Office</vt:lpstr>
      <vt:lpstr>BundesSerif Office</vt:lpstr>
      <vt:lpstr>Calibri</vt:lpstr>
      <vt:lpstr>Neue Praxis</vt:lpstr>
      <vt:lpstr>Times</vt:lpstr>
      <vt:lpstr>Times New Roman</vt:lpstr>
      <vt:lpstr>Verdana</vt:lpstr>
      <vt:lpstr>Wingdings</vt:lpstr>
      <vt:lpstr>Wingdings 3</vt:lpstr>
      <vt:lpstr>BMWi-Vorlage_11_2017_16-9_dt</vt:lpstr>
      <vt:lpstr>1_Larissa</vt:lpstr>
      <vt:lpstr>BMWi-Förderpaket: Energieeffizienz  und EE-Prozesswärme in der Wirtschaft  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Vielen Dank für Ihre Aufmerksamkeit!    </vt:lpstr>
    </vt:vector>
  </TitlesOfParts>
  <Company>BMWi, IT-Referat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Neue Bundesförderprogramme  für mehr Energieeffizienz in Unternehmen Energie</dc:title>
  <dc:creator>Zambre-Rehbein, Vaishali, Dr., IIB2</dc:creator>
  <cp:lastModifiedBy>Sascha Rehbein</cp:lastModifiedBy>
  <cp:revision>83</cp:revision>
  <cp:lastPrinted>2019-05-21T15:12:50Z</cp:lastPrinted>
  <dcterms:created xsi:type="dcterms:W3CDTF">2018-11-10T11:27:50Z</dcterms:created>
  <dcterms:modified xsi:type="dcterms:W3CDTF">2019-05-22T05:50:33Z</dcterms:modified>
</cp:coreProperties>
</file>